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ileron" panose="020B0604020202020204" charset="0"/>
      <p:regular r:id="rId41"/>
    </p:embeddedFont>
    <p:embeddedFont>
      <p:font typeface="Aileron Bold" panose="020B0604020202020204" charset="0"/>
      <p:regular r:id="rId42"/>
    </p:embeddedFont>
    <p:embeddedFont>
      <p:font typeface="Arimo" panose="020B0604020202020204" charset="0"/>
      <p:regular r:id="rId43"/>
    </p:embeddedFont>
    <p:embeddedFont>
      <p:font typeface="Futura" panose="020B0604020202020204" charset="0"/>
      <p:regular r:id="rId44"/>
    </p:embeddedFont>
    <p:embeddedFont>
      <p:font typeface="Futura Ultra-Bold" panose="020B0604020202020204" charset="0"/>
      <p:regular r:id="rId45"/>
    </p:embeddedFont>
    <p:embeddedFont>
      <p:font typeface="Inter" panose="020B0604020202020204" charset="0"/>
      <p:regular r:id="rId46"/>
    </p:embeddedFont>
    <p:embeddedFont>
      <p:font typeface="Inter Bold" panose="020B0604020202020204" charset="0"/>
      <p:regular r:id="rId47"/>
    </p:embeddedFont>
    <p:embeddedFont>
      <p:font typeface="Inter Semi-Bold" panose="020B0604020202020204" charset="0"/>
      <p:regular r:id="rId48"/>
    </p:embeddedFont>
    <p:embeddedFont>
      <p:font typeface="Inter Ultra-Bold" panose="020B0604020202020204" charset="0"/>
      <p:regular r:id="rId49"/>
    </p:embeddedFont>
    <p:embeddedFont>
      <p:font typeface="Montserrat" panose="00000500000000000000" pitchFamily="2" charset="0"/>
      <p:regular r:id="rId50"/>
    </p:embeddedFont>
    <p:embeddedFont>
      <p:font typeface="Montserrat Bold" panose="020B0604020202020204" charset="0"/>
      <p:regular r:id="rId51"/>
    </p:embeddedFont>
    <p:embeddedFont>
      <p:font typeface="Montserrat Medium" panose="00000600000000000000" pitchFamily="2" charset="0"/>
      <p:regular r:id="rId52"/>
    </p:embeddedFont>
    <p:embeddedFont>
      <p:font typeface="Montserrat Semi-Bold" panose="020B0604020202020204" charset="0"/>
      <p:regular r:id="rId53"/>
    </p:embeddedFont>
    <p:embeddedFont>
      <p:font typeface="Montserrat Ultra-Bold" panose="020B0604020202020204" charset="0"/>
      <p:regular r:id="rId54"/>
    </p:embeddedFont>
    <p:embeddedFont>
      <p:font typeface="Nunito Semi-Bold" panose="020B0604020202020204" charset="0"/>
      <p:regular r:id="rId55"/>
    </p:embeddedFont>
    <p:embeddedFont>
      <p:font typeface="Open Sans" panose="020B0606030504020204" pitchFamily="34" charset="0"/>
      <p:regular r:id="rId56"/>
    </p:embeddedFont>
    <p:embeddedFont>
      <p:font typeface="Open Sans Bold" panose="020B0806030504020204" charset="0"/>
      <p:regular r:id="rId57"/>
    </p:embeddedFont>
    <p:embeddedFont>
      <p:font typeface="Open Sauce" panose="020B0604020202020204" charset="0"/>
      <p:regular r:id="rId58"/>
    </p:embeddedFont>
    <p:embeddedFont>
      <p:font typeface="Open Sauce Bold" panose="020B0604020202020204" charset="0"/>
      <p:regular r:id="rId59"/>
    </p:embeddedFont>
    <p:embeddedFont>
      <p:font typeface="Oswald" panose="00000500000000000000" pitchFamily="2" charset="0"/>
      <p:regular r:id="rId60"/>
    </p:embeddedFont>
    <p:embeddedFont>
      <p:font typeface="Poppins" panose="00000500000000000000" pitchFamily="2" charset="0"/>
      <p:regular r:id="rId61"/>
    </p:embeddedFont>
    <p:embeddedFont>
      <p:font typeface="Poppins Bold" panose="020B0604020202020204" charset="0"/>
      <p:regular r:id="rId62"/>
    </p:embeddedFont>
    <p:embeddedFont>
      <p:font typeface="Poppins Medium" panose="00000600000000000000" pitchFamily="2" charset="0"/>
      <p:regular r:id="rId63"/>
    </p:embeddedFont>
    <p:embeddedFont>
      <p:font typeface="Source Sans Pro" panose="020B0503030403020204" pitchFamily="34" charset="0"/>
      <p:regular r:id="rId64"/>
    </p:embeddedFont>
    <p:embeddedFont>
      <p:font typeface="Source Sans Pro Bold" panose="020B0703030403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7.svg"/><Relationship Id="rId4" Type="http://schemas.openxmlformats.org/officeDocument/2006/relationships/image" Target="../media/image32.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7.svg"/><Relationship Id="rId4" Type="http://schemas.openxmlformats.org/officeDocument/2006/relationships/image" Target="../media/image32.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svg"/><Relationship Id="rId3" Type="http://schemas.openxmlformats.org/officeDocument/2006/relationships/image" Target="../media/image60.svg"/><Relationship Id="rId7" Type="http://schemas.openxmlformats.org/officeDocument/2006/relationships/image" Target="../media/image62.svg"/><Relationship Id="rId12"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64.svg"/><Relationship Id="rId1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0.sv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8.pn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rot="-6775497">
            <a:off x="13604264" y="-673034"/>
            <a:ext cx="8792923" cy="4237186"/>
            <a:chOff x="0" y="0"/>
            <a:chExt cx="406400" cy="195838"/>
          </a:xfrm>
        </p:grpSpPr>
        <p:sp>
          <p:nvSpPr>
            <p:cNvPr id="4" name="Freeform 4"/>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5" name="TextBox 5"/>
            <p:cNvSpPr txBox="1"/>
            <p:nvPr/>
          </p:nvSpPr>
          <p:spPr>
            <a:xfrm>
              <a:off x="101600" y="-38100"/>
              <a:ext cx="203200" cy="233938"/>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4386302" y="7059420"/>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5727773" y="0"/>
            <a:ext cx="6832454" cy="2553630"/>
          </a:xfrm>
          <a:custGeom>
            <a:avLst/>
            <a:gdLst/>
            <a:ahLst/>
            <a:cxnLst/>
            <a:rect l="l" t="t" r="r" b="b"/>
            <a:pathLst>
              <a:path w="6832454" h="2553630">
                <a:moveTo>
                  <a:pt x="0" y="0"/>
                </a:moveTo>
                <a:lnTo>
                  <a:pt x="6832454" y="0"/>
                </a:lnTo>
                <a:lnTo>
                  <a:pt x="6832454" y="2553630"/>
                </a:lnTo>
                <a:lnTo>
                  <a:pt x="0" y="2553630"/>
                </a:lnTo>
                <a:lnTo>
                  <a:pt x="0" y="0"/>
                </a:lnTo>
                <a:close/>
              </a:path>
            </a:pathLst>
          </a:custGeom>
          <a:blipFill>
            <a:blip r:embed="rId3"/>
            <a:stretch>
              <a:fillRect/>
            </a:stretch>
          </a:blipFill>
        </p:spPr>
      </p:sp>
      <p:sp>
        <p:nvSpPr>
          <p:cNvPr id="10" name="TextBox 10"/>
          <p:cNvSpPr txBox="1"/>
          <p:nvPr/>
        </p:nvSpPr>
        <p:spPr>
          <a:xfrm>
            <a:off x="2888973" y="4136929"/>
            <a:ext cx="12510054" cy="972186"/>
          </a:xfrm>
          <a:prstGeom prst="rect">
            <a:avLst/>
          </a:prstGeom>
        </p:spPr>
        <p:txBody>
          <a:bodyPr lIns="0" tIns="0" rIns="0" bIns="0" rtlCol="0" anchor="t">
            <a:spAutoFit/>
          </a:bodyPr>
          <a:lstStyle/>
          <a:p>
            <a:pPr algn="l">
              <a:lnSpc>
                <a:spcPts val="7120"/>
              </a:lnSpc>
            </a:pPr>
            <a:r>
              <a:rPr lang="en-US" sz="8000" b="1">
                <a:solidFill>
                  <a:srgbClr val="2254C5"/>
                </a:solidFill>
                <a:latin typeface="Montserrat Semi-Bold"/>
                <a:ea typeface="Montserrat Semi-Bold"/>
                <a:cs typeface="Montserrat Semi-Bold"/>
                <a:sym typeface="Montserrat Semi-Bold"/>
              </a:rPr>
              <a:t>sur le cloud computing</a:t>
            </a:r>
          </a:p>
        </p:txBody>
      </p:sp>
      <p:sp>
        <p:nvSpPr>
          <p:cNvPr id="11" name="TextBox 11"/>
          <p:cNvSpPr txBox="1"/>
          <p:nvPr/>
        </p:nvSpPr>
        <p:spPr>
          <a:xfrm>
            <a:off x="3115390" y="2791755"/>
            <a:ext cx="12057220" cy="972186"/>
          </a:xfrm>
          <a:prstGeom prst="rect">
            <a:avLst/>
          </a:prstGeom>
        </p:spPr>
        <p:txBody>
          <a:bodyPr lIns="0" tIns="0" rIns="0" bIns="0" rtlCol="0" anchor="t">
            <a:spAutoFit/>
          </a:bodyPr>
          <a:lstStyle/>
          <a:p>
            <a:pPr algn="just">
              <a:lnSpc>
                <a:spcPts val="7120"/>
              </a:lnSpc>
            </a:pPr>
            <a:r>
              <a:rPr lang="en-US" sz="8000" b="1">
                <a:solidFill>
                  <a:srgbClr val="2254C5"/>
                </a:solidFill>
                <a:latin typeface="Montserrat Ultra-Bold"/>
                <a:ea typeface="Montserrat Ultra-Bold"/>
                <a:cs typeface="Montserrat Ultra-Bold"/>
                <a:sym typeface="Montserrat Ultra-Bold"/>
              </a:rPr>
              <a:t>Veille technologique </a:t>
            </a:r>
          </a:p>
        </p:txBody>
      </p:sp>
      <p:sp>
        <p:nvSpPr>
          <p:cNvPr id="12" name="TextBox 12"/>
          <p:cNvSpPr txBox="1"/>
          <p:nvPr/>
        </p:nvSpPr>
        <p:spPr>
          <a:xfrm>
            <a:off x="13903647" y="7615415"/>
            <a:ext cx="3786359" cy="10477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Encadré par : </a:t>
            </a:r>
          </a:p>
          <a:p>
            <a:pPr algn="l">
              <a:lnSpc>
                <a:spcPts val="4200"/>
              </a:lnSpc>
            </a:pPr>
            <a:r>
              <a:rPr lang="en-US" sz="3000">
                <a:solidFill>
                  <a:srgbClr val="000000"/>
                </a:solidFill>
                <a:latin typeface="Open Sans"/>
                <a:ea typeface="Open Sans"/>
                <a:cs typeface="Open Sans"/>
                <a:sym typeface="Open Sans"/>
              </a:rPr>
              <a:t>Mr. Younes Wadiai</a:t>
            </a:r>
          </a:p>
        </p:txBody>
      </p:sp>
      <p:sp>
        <p:nvSpPr>
          <p:cNvPr id="13" name="TextBox 13"/>
          <p:cNvSpPr txBox="1"/>
          <p:nvPr/>
        </p:nvSpPr>
        <p:spPr>
          <a:xfrm>
            <a:off x="5429792" y="5749297"/>
            <a:ext cx="7428415"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MODULE : TECHNIQUES DE VEILLE </a:t>
            </a:r>
          </a:p>
        </p:txBody>
      </p:sp>
      <p:sp>
        <p:nvSpPr>
          <p:cNvPr id="14" name="TextBox 14"/>
          <p:cNvSpPr txBox="1"/>
          <p:nvPr/>
        </p:nvSpPr>
        <p:spPr>
          <a:xfrm>
            <a:off x="1735701" y="6397139"/>
            <a:ext cx="4798206" cy="3181350"/>
          </a:xfrm>
          <a:prstGeom prst="rect">
            <a:avLst/>
          </a:prstGeom>
        </p:spPr>
        <p:txBody>
          <a:bodyPr lIns="0" tIns="0" rIns="0" bIns="0" rtlCol="0" anchor="t">
            <a:spAutoFit/>
          </a:bodyPr>
          <a:lstStyle/>
          <a:p>
            <a:pPr algn="l">
              <a:lnSpc>
                <a:spcPts val="4200"/>
              </a:lnSpc>
            </a:pPr>
            <a:r>
              <a:rPr lang="en-US" sz="3000" spc="294">
                <a:solidFill>
                  <a:srgbClr val="000000"/>
                </a:solidFill>
                <a:latin typeface="Open Sans"/>
                <a:ea typeface="Open Sans"/>
                <a:cs typeface="Open Sans"/>
                <a:sym typeface="Open Sans"/>
              </a:rPr>
              <a:t>Présenté par :</a:t>
            </a:r>
          </a:p>
          <a:p>
            <a:pPr marL="647700" lvl="1" indent="-323850" algn="l">
              <a:lnSpc>
                <a:spcPts val="4200"/>
              </a:lnSpc>
              <a:buFont typeface="Arial"/>
              <a:buChar char="•"/>
            </a:pPr>
            <a:r>
              <a:rPr lang="en-US" sz="3000">
                <a:solidFill>
                  <a:srgbClr val="000000"/>
                </a:solidFill>
                <a:latin typeface="Open Sans"/>
                <a:ea typeface="Open Sans"/>
                <a:cs typeface="Open Sans"/>
                <a:sym typeface="Open Sans"/>
              </a:rPr>
              <a:t>Anouar BOUZHAR</a:t>
            </a:r>
          </a:p>
          <a:p>
            <a:pPr marL="647700" lvl="1" indent="-323850" algn="l">
              <a:lnSpc>
                <a:spcPts val="4200"/>
              </a:lnSpc>
              <a:buFont typeface="Arial"/>
              <a:buChar char="•"/>
            </a:pPr>
            <a:r>
              <a:rPr lang="en-US" sz="3000">
                <a:solidFill>
                  <a:srgbClr val="000000"/>
                </a:solidFill>
                <a:latin typeface="Open Sans"/>
                <a:ea typeface="Open Sans"/>
                <a:cs typeface="Open Sans"/>
                <a:sym typeface="Open Sans"/>
              </a:rPr>
              <a:t>Hamza KHOLTI</a:t>
            </a:r>
          </a:p>
          <a:p>
            <a:pPr marL="647700" lvl="1" indent="-323850" algn="l">
              <a:lnSpc>
                <a:spcPts val="4200"/>
              </a:lnSpc>
              <a:buFont typeface="Arial"/>
              <a:buChar char="•"/>
            </a:pPr>
            <a:r>
              <a:rPr lang="en-US" sz="3000">
                <a:solidFill>
                  <a:srgbClr val="000000"/>
                </a:solidFill>
                <a:latin typeface="Open Sans"/>
                <a:ea typeface="Open Sans"/>
                <a:cs typeface="Open Sans"/>
                <a:sym typeface="Open Sans"/>
              </a:rPr>
              <a:t>Chaimae Bouhnas </a:t>
            </a:r>
          </a:p>
          <a:p>
            <a:pPr marL="647700" lvl="1" indent="-323850" algn="l">
              <a:lnSpc>
                <a:spcPts val="4200"/>
              </a:lnSpc>
              <a:buFont typeface="Arial"/>
              <a:buChar char="•"/>
            </a:pPr>
            <a:r>
              <a:rPr lang="en-US" sz="3000">
                <a:solidFill>
                  <a:srgbClr val="000000"/>
                </a:solidFill>
                <a:latin typeface="Open Sans"/>
                <a:ea typeface="Open Sans"/>
                <a:cs typeface="Open Sans"/>
                <a:sym typeface="Open Sans"/>
              </a:rPr>
              <a:t>Ahlam El Gamani</a:t>
            </a:r>
          </a:p>
          <a:p>
            <a:pPr algn="l">
              <a:lnSpc>
                <a:spcPts val="4200"/>
              </a:lnSpc>
            </a:pPr>
            <a:endParaRPr lang="en-US" sz="3000">
              <a:solidFill>
                <a:srgbClr val="000000"/>
              </a:solidFill>
              <a:latin typeface="Open Sans"/>
              <a:ea typeface="Open Sans"/>
              <a:cs typeface="Open Sans"/>
              <a:sym typeface="Open Sans"/>
            </a:endParaRPr>
          </a:p>
        </p:txBody>
      </p:sp>
      <p:sp>
        <p:nvSpPr>
          <p:cNvPr id="15" name="TextBox 15"/>
          <p:cNvSpPr txBox="1"/>
          <p:nvPr/>
        </p:nvSpPr>
        <p:spPr>
          <a:xfrm>
            <a:off x="5429792" y="6600572"/>
            <a:ext cx="7428415"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ANNÉE UNIVERSITAIRE : 2024/ 2025</a:t>
            </a:r>
          </a:p>
        </p:txBody>
      </p:sp>
      <p:grpSp>
        <p:nvGrpSpPr>
          <p:cNvPr id="16" name="Group 16"/>
          <p:cNvGrpSpPr/>
          <p:nvPr/>
        </p:nvGrpSpPr>
        <p:grpSpPr>
          <a:xfrm rot="-6775497">
            <a:off x="13604264" y="-673034"/>
            <a:ext cx="8792923" cy="4237186"/>
            <a:chOff x="0" y="0"/>
            <a:chExt cx="406400" cy="195838"/>
          </a:xfrm>
        </p:grpSpPr>
        <p:sp>
          <p:nvSpPr>
            <p:cNvPr id="17" name="Freeform 17"/>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18" name="TextBox 18"/>
            <p:cNvSpPr txBox="1"/>
            <p:nvPr/>
          </p:nvSpPr>
          <p:spPr>
            <a:xfrm>
              <a:off x="101600" y="-38100"/>
              <a:ext cx="203200" cy="233938"/>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4386302" y="7059420"/>
            <a:ext cx="8772604" cy="4397760"/>
            <a:chOff x="0" y="0"/>
            <a:chExt cx="417592" cy="209341"/>
          </a:xfrm>
        </p:grpSpPr>
        <p:sp>
          <p:nvSpPr>
            <p:cNvPr id="20" name="Freeform 20"/>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21" name="TextBox 21"/>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5727773" y="0"/>
            <a:ext cx="6832454" cy="2553630"/>
          </a:xfrm>
          <a:custGeom>
            <a:avLst/>
            <a:gdLst/>
            <a:ahLst/>
            <a:cxnLst/>
            <a:rect l="l" t="t" r="r" b="b"/>
            <a:pathLst>
              <a:path w="6832454" h="2553630">
                <a:moveTo>
                  <a:pt x="0" y="0"/>
                </a:moveTo>
                <a:lnTo>
                  <a:pt x="6832454" y="0"/>
                </a:lnTo>
                <a:lnTo>
                  <a:pt x="6832454" y="2553630"/>
                </a:lnTo>
                <a:lnTo>
                  <a:pt x="0" y="2553630"/>
                </a:lnTo>
                <a:lnTo>
                  <a:pt x="0" y="0"/>
                </a:lnTo>
                <a:close/>
              </a:path>
            </a:pathLst>
          </a:custGeom>
          <a:blipFill>
            <a:blip r:embed="rId3"/>
            <a:stretch>
              <a:fillRect/>
            </a:stretch>
          </a:blipFill>
        </p:spPr>
      </p:sp>
      <p:sp>
        <p:nvSpPr>
          <p:cNvPr id="23" name="TextBox 23"/>
          <p:cNvSpPr txBox="1"/>
          <p:nvPr/>
        </p:nvSpPr>
        <p:spPr>
          <a:xfrm>
            <a:off x="5429792" y="6600572"/>
            <a:ext cx="7428415"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ANNÉE UNIVERSITAIRE : 2024/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15" y="2074228"/>
            <a:ext cx="10927970" cy="4406183"/>
          </a:xfrm>
          <a:custGeom>
            <a:avLst/>
            <a:gdLst/>
            <a:ahLst/>
            <a:cxnLst/>
            <a:rect l="l" t="t" r="r" b="b"/>
            <a:pathLst>
              <a:path w="10927970" h="4406183">
                <a:moveTo>
                  <a:pt x="0" y="0"/>
                </a:moveTo>
                <a:lnTo>
                  <a:pt x="10927970" y="0"/>
                </a:lnTo>
                <a:lnTo>
                  <a:pt x="10927970" y="4406183"/>
                </a:lnTo>
                <a:lnTo>
                  <a:pt x="0" y="4406183"/>
                </a:lnTo>
                <a:lnTo>
                  <a:pt x="0" y="0"/>
                </a:lnTo>
                <a:close/>
              </a:path>
            </a:pathLst>
          </a:custGeom>
          <a:blipFill>
            <a:blip r:embed="rId2"/>
            <a:stretch>
              <a:fillRect/>
            </a:stretch>
          </a:blipFill>
        </p:spPr>
      </p:sp>
      <p:sp>
        <p:nvSpPr>
          <p:cNvPr id="3" name="TextBox 3"/>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4" name="TextBox 4"/>
          <p:cNvSpPr txBox="1"/>
          <p:nvPr/>
        </p:nvSpPr>
        <p:spPr>
          <a:xfrm>
            <a:off x="2197658" y="366603"/>
            <a:ext cx="15680479"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Une adoption timide du cloud par l’administration et les entreprises :</a:t>
            </a:r>
          </a:p>
        </p:txBody>
      </p:sp>
      <p:sp>
        <p:nvSpPr>
          <p:cNvPr id="5" name="TextBox 5"/>
          <p:cNvSpPr txBox="1"/>
          <p:nvPr/>
        </p:nvSpPr>
        <p:spPr>
          <a:xfrm>
            <a:off x="1072484" y="7569626"/>
            <a:ext cx="16505948" cy="1198880"/>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Poppins Medium"/>
                <a:ea typeface="Poppins Medium"/>
                <a:cs typeface="Poppins Medium"/>
                <a:sym typeface="Poppins Medium"/>
              </a:rPr>
              <a:t>Croissance de l'externalisation informatique au Maroc : 14% en 2020, avec une augmentation annuelle de 40% entre 2018-2020, et une accélération attendue en 2024 grâce à l'arrivée d'acteurs internationaux et des initiatives gouvernementales.</a:t>
            </a:r>
          </a:p>
        </p:txBody>
      </p:sp>
      <p:sp>
        <p:nvSpPr>
          <p:cNvPr id="6" name="TextBox 6"/>
          <p:cNvSpPr txBox="1"/>
          <p:nvPr/>
        </p:nvSpPr>
        <p:spPr>
          <a:xfrm>
            <a:off x="5015155" y="6878657"/>
            <a:ext cx="8620606" cy="330823"/>
          </a:xfrm>
          <a:prstGeom prst="rect">
            <a:avLst/>
          </a:prstGeom>
        </p:spPr>
        <p:txBody>
          <a:bodyPr lIns="0" tIns="0" rIns="0" bIns="0" rtlCol="0" anchor="t">
            <a:spAutoFit/>
          </a:bodyPr>
          <a:lstStyle/>
          <a:p>
            <a:pPr algn="ctr">
              <a:lnSpc>
                <a:spcPts val="2765"/>
              </a:lnSpc>
              <a:spcBef>
                <a:spcPct val="0"/>
              </a:spcBef>
            </a:pPr>
            <a:r>
              <a:rPr lang="en-US" sz="1975">
                <a:solidFill>
                  <a:srgbClr val="9C9EA2"/>
                </a:solidFill>
                <a:latin typeface="Montserrat"/>
                <a:ea typeface="Montserrat"/>
                <a:cs typeface="Montserrat"/>
                <a:sym typeface="Montserrat"/>
              </a:rPr>
              <a:t>Source: Companies Market Cap 2020</a:t>
            </a:r>
          </a:p>
        </p:txBody>
      </p:sp>
      <p:sp>
        <p:nvSpPr>
          <p:cNvPr id="7" name="Freeform 7"/>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3"/>
            <a:stretch>
              <a:fillRect/>
            </a:stretch>
          </a:blipFill>
        </p:spPr>
      </p:sp>
      <p:grpSp>
        <p:nvGrpSpPr>
          <p:cNvPr id="8" name="Group 8"/>
          <p:cNvGrpSpPr/>
          <p:nvPr/>
        </p:nvGrpSpPr>
        <p:grpSpPr>
          <a:xfrm>
            <a:off x="17259676" y="9258300"/>
            <a:ext cx="827951" cy="8279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22143" y="2129124"/>
          <a:ext cx="15643715" cy="6279154"/>
        </p:xfrm>
        <a:graphic>
          <a:graphicData uri="http://schemas.openxmlformats.org/drawingml/2006/table">
            <a:tbl>
              <a:tblPr/>
              <a:tblGrid>
                <a:gridCol w="3071008">
                  <a:extLst>
                    <a:ext uri="{9D8B030D-6E8A-4147-A177-3AD203B41FA5}">
                      <a16:colId xmlns:a16="http://schemas.microsoft.com/office/drawing/2014/main" val="20000"/>
                    </a:ext>
                  </a:extLst>
                </a:gridCol>
                <a:gridCol w="2584142">
                  <a:extLst>
                    <a:ext uri="{9D8B030D-6E8A-4147-A177-3AD203B41FA5}">
                      <a16:colId xmlns:a16="http://schemas.microsoft.com/office/drawing/2014/main" val="20001"/>
                    </a:ext>
                  </a:extLst>
                </a:gridCol>
                <a:gridCol w="2026301">
                  <a:extLst>
                    <a:ext uri="{9D8B030D-6E8A-4147-A177-3AD203B41FA5}">
                      <a16:colId xmlns:a16="http://schemas.microsoft.com/office/drawing/2014/main" val="20002"/>
                    </a:ext>
                  </a:extLst>
                </a:gridCol>
                <a:gridCol w="2026301">
                  <a:extLst>
                    <a:ext uri="{9D8B030D-6E8A-4147-A177-3AD203B41FA5}">
                      <a16:colId xmlns:a16="http://schemas.microsoft.com/office/drawing/2014/main" val="20003"/>
                    </a:ext>
                  </a:extLst>
                </a:gridCol>
                <a:gridCol w="2457360">
                  <a:extLst>
                    <a:ext uri="{9D8B030D-6E8A-4147-A177-3AD203B41FA5}">
                      <a16:colId xmlns:a16="http://schemas.microsoft.com/office/drawing/2014/main" val="20004"/>
                    </a:ext>
                  </a:extLst>
                </a:gridCol>
                <a:gridCol w="3478603">
                  <a:extLst>
                    <a:ext uri="{9D8B030D-6E8A-4147-A177-3AD203B41FA5}">
                      <a16:colId xmlns:a16="http://schemas.microsoft.com/office/drawing/2014/main" val="20005"/>
                    </a:ext>
                  </a:extLst>
                </a:gridCol>
              </a:tblGrid>
              <a:tr h="1951298">
                <a:tc>
                  <a:txBody>
                    <a:bodyPr/>
                    <a:lstStyle/>
                    <a:p>
                      <a:pPr algn="ctr">
                        <a:lnSpc>
                          <a:spcPts val="3079"/>
                        </a:lnSpc>
                        <a:defRPr/>
                      </a:pPr>
                      <a:r>
                        <a:rPr lang="en-US" sz="2199" b="1">
                          <a:solidFill>
                            <a:srgbClr val="000000"/>
                          </a:solidFill>
                          <a:latin typeface="Poppins Bold"/>
                          <a:ea typeface="Poppins Bold"/>
                          <a:cs typeface="Poppins Bold"/>
                          <a:sym typeface="Poppins Bold"/>
                        </a:rPr>
                        <a:t>Année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Capacité on-premise (MW)</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 on-premise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Capacité externalisée (MW)</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 externalisée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Capacité totale (MW)</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extLst>
                  <a:ext uri="{0D108BD9-81ED-4DB2-BD59-A6C34878D82A}">
                    <a16:rowId xmlns:a16="http://schemas.microsoft.com/office/drawing/2014/main" val="10000"/>
                  </a:ext>
                </a:extLst>
              </a:tr>
              <a:tr h="1062373">
                <a:tc>
                  <a:txBody>
                    <a:bodyPr/>
                    <a:lstStyle/>
                    <a:p>
                      <a:pPr algn="ctr">
                        <a:lnSpc>
                          <a:spcPts val="3079"/>
                        </a:lnSpc>
                        <a:defRPr/>
                      </a:pPr>
                      <a:r>
                        <a:rPr lang="en-US" sz="2199" b="1">
                          <a:solidFill>
                            <a:srgbClr val="000000"/>
                          </a:solidFill>
                          <a:latin typeface="Poppins Bold"/>
                          <a:ea typeface="Poppins Bold"/>
                          <a:cs typeface="Poppins Bold"/>
                          <a:sym typeface="Poppins Bold"/>
                        </a:rPr>
                        <a:t>2014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50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52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1"/>
                  </a:ext>
                </a:extLst>
              </a:tr>
              <a:tr h="1062373">
                <a:tc>
                  <a:txBody>
                    <a:bodyPr/>
                    <a:lstStyle/>
                    <a:p>
                      <a:pPr algn="ctr">
                        <a:lnSpc>
                          <a:spcPts val="3079"/>
                        </a:lnSpc>
                        <a:defRPr/>
                      </a:pPr>
                      <a:r>
                        <a:rPr lang="en-US" sz="2199" b="1">
                          <a:solidFill>
                            <a:srgbClr val="000000"/>
                          </a:solidFill>
                          <a:latin typeface="Poppins Bold"/>
                          <a:ea typeface="Poppins Bold"/>
                          <a:cs typeface="Poppins Bold"/>
                          <a:sym typeface="Poppins Bold"/>
                        </a:rPr>
                        <a:t>2018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2"/>
                  </a:ext>
                </a:extLst>
              </a:tr>
              <a:tr h="1140737">
                <a:tc>
                  <a:txBody>
                    <a:bodyPr/>
                    <a:lstStyle/>
                    <a:p>
                      <a:pPr algn="ctr">
                        <a:lnSpc>
                          <a:spcPts val="3079"/>
                        </a:lnSpc>
                        <a:defRPr/>
                      </a:pPr>
                      <a:r>
                        <a:rPr lang="en-US" sz="2199" b="1">
                          <a:solidFill>
                            <a:srgbClr val="000000"/>
                          </a:solidFill>
                          <a:latin typeface="Poppins Bold"/>
                          <a:ea typeface="Poppins Bold"/>
                          <a:cs typeface="Poppins Bold"/>
                          <a:sym typeface="Poppins Bold"/>
                        </a:rPr>
                        <a:t>2019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78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89%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10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11%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3"/>
                  </a:ext>
                </a:extLst>
              </a:tr>
              <a:tr h="1062373">
                <a:tc>
                  <a:txBody>
                    <a:bodyPr/>
                    <a:lstStyle/>
                    <a:p>
                      <a:pPr algn="ctr">
                        <a:lnSpc>
                          <a:spcPts val="3079"/>
                        </a:lnSpc>
                        <a:defRPr/>
                      </a:pPr>
                      <a:r>
                        <a:rPr lang="en-US" sz="2199" b="1">
                          <a:solidFill>
                            <a:srgbClr val="000000"/>
                          </a:solidFill>
                          <a:latin typeface="Poppins Bold"/>
                          <a:ea typeface="Poppins Bold"/>
                          <a:cs typeface="Poppins Bold"/>
                          <a:sym typeface="Poppins Bold"/>
                        </a:rPr>
                        <a:t>2020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14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14%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ctr">
                        <a:lnSpc>
                          <a:spcPts val="3079"/>
                        </a:lnSpc>
                        <a:defRPr/>
                      </a:pPr>
                      <a:r>
                        <a:rPr lang="en-US" sz="2199" b="1">
                          <a:solidFill>
                            <a:srgbClr val="000000"/>
                          </a:solidFill>
                          <a:latin typeface="Poppins Bold"/>
                          <a:ea typeface="Poppins Bold"/>
                          <a:cs typeface="Poppins Bold"/>
                          <a:sym typeface="Poppins Bold"/>
                        </a:rPr>
                        <a:t>98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4"/>
                  </a:ext>
                </a:extLst>
              </a:tr>
            </a:tbl>
          </a:graphicData>
        </a:graphic>
      </p:graphicFrame>
      <p:sp>
        <p:nvSpPr>
          <p:cNvPr id="3" name="TextBox 3"/>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4" name="TextBox 4"/>
          <p:cNvSpPr txBox="1"/>
          <p:nvPr/>
        </p:nvSpPr>
        <p:spPr>
          <a:xfrm>
            <a:off x="2267968" y="366603"/>
            <a:ext cx="15680479"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Une adoption timide du cloud par l’administration et les entreprises :</a:t>
            </a:r>
          </a:p>
        </p:txBody>
      </p:sp>
      <p:sp>
        <p:nvSpPr>
          <p:cNvPr id="5" name="TextBox 5"/>
          <p:cNvSpPr txBox="1"/>
          <p:nvPr/>
        </p:nvSpPr>
        <p:spPr>
          <a:xfrm>
            <a:off x="1911705" y="8539375"/>
            <a:ext cx="14464590" cy="1563370"/>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oppins Medium"/>
                <a:ea typeface="Poppins Medium"/>
                <a:cs typeface="Poppins Medium"/>
                <a:sym typeface="Poppins Medium"/>
              </a:rPr>
              <a:t>La part de la capacité externalisée au Maroc, qui est passée de 4% en 2014 à 14% en 2020, montre une tendance à la hausse, bien que modérée. Cette progression devrait se poursuivre dans les années suivantes, notamment après la crise du COVID-19, qui a accéléré la numérisation et la transition vers le cloud.</a:t>
            </a:r>
          </a:p>
        </p:txBody>
      </p:sp>
      <p:sp>
        <p:nvSpPr>
          <p:cNvPr id="6" name="Freeform 6"/>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2"/>
            <a:stretch>
              <a:fillRect/>
            </a:stretch>
          </a:blipFill>
        </p:spPr>
      </p:sp>
      <p:grpSp>
        <p:nvGrpSpPr>
          <p:cNvPr id="7" name="Group 7"/>
          <p:cNvGrpSpPr/>
          <p:nvPr/>
        </p:nvGrpSpPr>
        <p:grpSpPr>
          <a:xfrm>
            <a:off x="17259676" y="9258300"/>
            <a:ext cx="827951" cy="82795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12179" y="3576940"/>
            <a:ext cx="1614003" cy="1866586"/>
            <a:chOff x="0" y="0"/>
            <a:chExt cx="2152004" cy="2488782"/>
          </a:xfrm>
        </p:grpSpPr>
        <p:sp>
          <p:nvSpPr>
            <p:cNvPr id="3" name="Freeform 3"/>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4" name="Freeform 4"/>
          <p:cNvSpPr/>
          <p:nvPr/>
        </p:nvSpPr>
        <p:spPr>
          <a:xfrm>
            <a:off x="10118249" y="4038687"/>
            <a:ext cx="601864" cy="943091"/>
          </a:xfrm>
          <a:custGeom>
            <a:avLst/>
            <a:gdLst/>
            <a:ahLst/>
            <a:cxnLst/>
            <a:rect l="l" t="t" r="r" b="b"/>
            <a:pathLst>
              <a:path w="601864" h="943091">
                <a:moveTo>
                  <a:pt x="0" y="0"/>
                </a:moveTo>
                <a:lnTo>
                  <a:pt x="601864" y="0"/>
                </a:lnTo>
                <a:lnTo>
                  <a:pt x="601864" y="943091"/>
                </a:lnTo>
                <a:lnTo>
                  <a:pt x="0" y="943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3576940"/>
            <a:ext cx="1614003" cy="1866586"/>
            <a:chOff x="0" y="0"/>
            <a:chExt cx="2152004" cy="2488782"/>
          </a:xfrm>
        </p:grpSpPr>
        <p:sp>
          <p:nvSpPr>
            <p:cNvPr id="6" name="Freeform 6"/>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7" name="Freeform 7"/>
          <p:cNvSpPr/>
          <p:nvPr/>
        </p:nvSpPr>
        <p:spPr>
          <a:xfrm>
            <a:off x="1492759" y="4038687"/>
            <a:ext cx="685884" cy="943091"/>
          </a:xfrm>
          <a:custGeom>
            <a:avLst/>
            <a:gdLst/>
            <a:ahLst/>
            <a:cxnLst/>
            <a:rect l="l" t="t" r="r" b="b"/>
            <a:pathLst>
              <a:path w="685884" h="943091">
                <a:moveTo>
                  <a:pt x="0" y="0"/>
                </a:moveTo>
                <a:lnTo>
                  <a:pt x="685885" y="0"/>
                </a:lnTo>
                <a:lnTo>
                  <a:pt x="685885" y="943091"/>
                </a:lnTo>
                <a:lnTo>
                  <a:pt x="0" y="943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6708940"/>
            <a:ext cx="1614003" cy="1866586"/>
            <a:chOff x="0" y="0"/>
            <a:chExt cx="2152004" cy="2488782"/>
          </a:xfrm>
        </p:grpSpPr>
        <p:sp>
          <p:nvSpPr>
            <p:cNvPr id="9" name="Freeform 9"/>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grpSp>
        <p:nvGrpSpPr>
          <p:cNvPr id="10" name="Group 10"/>
          <p:cNvGrpSpPr/>
          <p:nvPr/>
        </p:nvGrpSpPr>
        <p:grpSpPr>
          <a:xfrm>
            <a:off x="9613381" y="6708940"/>
            <a:ext cx="1614003" cy="1866586"/>
            <a:chOff x="0" y="0"/>
            <a:chExt cx="2152004" cy="2488782"/>
          </a:xfrm>
        </p:grpSpPr>
        <p:sp>
          <p:nvSpPr>
            <p:cNvPr id="11" name="Freeform 11"/>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sp>
        <p:nvSpPr>
          <p:cNvPr id="12" name="Freeform 12"/>
          <p:cNvSpPr/>
          <p:nvPr/>
        </p:nvSpPr>
        <p:spPr>
          <a:xfrm>
            <a:off x="10064580" y="7170688"/>
            <a:ext cx="711605" cy="943091"/>
          </a:xfrm>
          <a:custGeom>
            <a:avLst/>
            <a:gdLst/>
            <a:ahLst/>
            <a:cxnLst/>
            <a:rect l="l" t="t" r="r" b="b"/>
            <a:pathLst>
              <a:path w="711605" h="943091">
                <a:moveTo>
                  <a:pt x="0" y="0"/>
                </a:moveTo>
                <a:lnTo>
                  <a:pt x="711605" y="0"/>
                </a:lnTo>
                <a:lnTo>
                  <a:pt x="711605" y="943091"/>
                </a:lnTo>
                <a:lnTo>
                  <a:pt x="0" y="943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8"/>
            <a:stretch>
              <a:fillRect/>
            </a:stretch>
          </a:blipFill>
        </p:spPr>
      </p:sp>
      <p:sp>
        <p:nvSpPr>
          <p:cNvPr id="14" name="Freeform 14"/>
          <p:cNvSpPr/>
          <p:nvPr/>
        </p:nvSpPr>
        <p:spPr>
          <a:xfrm>
            <a:off x="1194196" y="7223505"/>
            <a:ext cx="1283011" cy="837456"/>
          </a:xfrm>
          <a:custGeom>
            <a:avLst/>
            <a:gdLst/>
            <a:ahLst/>
            <a:cxnLst/>
            <a:rect l="l" t="t" r="r" b="b"/>
            <a:pathLst>
              <a:path w="1283011" h="837456">
                <a:moveTo>
                  <a:pt x="0" y="0"/>
                </a:moveTo>
                <a:lnTo>
                  <a:pt x="1283011" y="0"/>
                </a:lnTo>
                <a:lnTo>
                  <a:pt x="1283011" y="837456"/>
                </a:lnTo>
                <a:lnTo>
                  <a:pt x="0" y="83745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5" name="TextBox 15"/>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16" name="TextBox 16"/>
          <p:cNvSpPr txBox="1"/>
          <p:nvPr/>
        </p:nvSpPr>
        <p:spPr>
          <a:xfrm>
            <a:off x="2278010" y="366603"/>
            <a:ext cx="15680479"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Opportunités et Besoins du Marché Marocain pour les Entreprises et Investisseurs dans le Cloud Computing :</a:t>
            </a:r>
          </a:p>
        </p:txBody>
      </p:sp>
      <p:sp>
        <p:nvSpPr>
          <p:cNvPr id="17" name="TextBox 17"/>
          <p:cNvSpPr txBox="1"/>
          <p:nvPr/>
        </p:nvSpPr>
        <p:spPr>
          <a:xfrm>
            <a:off x="2278010" y="1903968"/>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Facteurs limitant le développement du cloud :</a:t>
            </a:r>
          </a:p>
        </p:txBody>
      </p:sp>
      <p:sp>
        <p:nvSpPr>
          <p:cNvPr id="18" name="TextBox 18"/>
          <p:cNvSpPr txBox="1"/>
          <p:nvPr/>
        </p:nvSpPr>
        <p:spPr>
          <a:xfrm>
            <a:off x="2981527" y="3597693"/>
            <a:ext cx="6287753"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Un marché national restreint :</a:t>
            </a:r>
          </a:p>
        </p:txBody>
      </p:sp>
      <p:sp>
        <p:nvSpPr>
          <p:cNvPr id="19" name="TextBox 19"/>
          <p:cNvSpPr txBox="1"/>
          <p:nvPr/>
        </p:nvSpPr>
        <p:spPr>
          <a:xfrm>
            <a:off x="2981530" y="4169283"/>
            <a:ext cx="5693092" cy="872490"/>
          </a:xfrm>
          <a:prstGeom prst="rect">
            <a:avLst/>
          </a:prstGeom>
        </p:spPr>
        <p:txBody>
          <a:bodyPr lIns="0" tIns="0" rIns="0" bIns="0" rtlCol="0" anchor="t">
            <a:spAutoFit/>
          </a:bodyPr>
          <a:lstStyle/>
          <a:p>
            <a:pPr algn="l">
              <a:lnSpc>
                <a:spcPts val="3359"/>
              </a:lnSpc>
            </a:pPr>
            <a:r>
              <a:rPr lang="en-US" sz="2400">
                <a:solidFill>
                  <a:srgbClr val="000000"/>
                </a:solidFill>
                <a:latin typeface="Futura"/>
                <a:ea typeface="Futura"/>
                <a:cs typeface="Futura"/>
                <a:sym typeface="Futura"/>
              </a:rPr>
              <a:t>Les entreprises préfèrent garder leurs données en interne.</a:t>
            </a:r>
          </a:p>
        </p:txBody>
      </p:sp>
      <p:sp>
        <p:nvSpPr>
          <p:cNvPr id="20" name="TextBox 20"/>
          <p:cNvSpPr txBox="1"/>
          <p:nvPr/>
        </p:nvSpPr>
        <p:spPr>
          <a:xfrm>
            <a:off x="2981527" y="6729693"/>
            <a:ext cx="5841279" cy="9810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Le coût élevé de la connectivité : </a:t>
            </a:r>
          </a:p>
        </p:txBody>
      </p:sp>
      <p:sp>
        <p:nvSpPr>
          <p:cNvPr id="21" name="TextBox 21"/>
          <p:cNvSpPr txBox="1"/>
          <p:nvPr/>
        </p:nvSpPr>
        <p:spPr>
          <a:xfrm>
            <a:off x="2981530" y="7629909"/>
            <a:ext cx="5693092" cy="872490"/>
          </a:xfrm>
          <a:prstGeom prst="rect">
            <a:avLst/>
          </a:prstGeom>
        </p:spPr>
        <p:txBody>
          <a:bodyPr lIns="0" tIns="0" rIns="0" bIns="0" rtlCol="0" anchor="t">
            <a:spAutoFit/>
          </a:bodyPr>
          <a:lstStyle/>
          <a:p>
            <a:pPr algn="l">
              <a:lnSpc>
                <a:spcPts val="3359"/>
              </a:lnSpc>
            </a:pPr>
            <a:r>
              <a:rPr lang="en-US" sz="2400">
                <a:solidFill>
                  <a:srgbClr val="000000"/>
                </a:solidFill>
                <a:latin typeface="Futura"/>
                <a:ea typeface="Futura"/>
                <a:cs typeface="Futura"/>
                <a:sym typeface="Futura"/>
              </a:rPr>
              <a:t>L'Internet est plus cher, limitant l'accès au cloud</a:t>
            </a:r>
          </a:p>
        </p:txBody>
      </p:sp>
      <p:sp>
        <p:nvSpPr>
          <p:cNvPr id="22" name="TextBox 22"/>
          <p:cNvSpPr txBox="1"/>
          <p:nvPr/>
        </p:nvSpPr>
        <p:spPr>
          <a:xfrm>
            <a:off x="11566208" y="3597693"/>
            <a:ext cx="6002699" cy="9810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Un accès faible au marché national :</a:t>
            </a:r>
          </a:p>
        </p:txBody>
      </p:sp>
      <p:sp>
        <p:nvSpPr>
          <p:cNvPr id="23" name="TextBox 23"/>
          <p:cNvSpPr txBox="1"/>
          <p:nvPr/>
        </p:nvSpPr>
        <p:spPr>
          <a:xfrm>
            <a:off x="11566204" y="4538853"/>
            <a:ext cx="5693092" cy="872490"/>
          </a:xfrm>
          <a:prstGeom prst="rect">
            <a:avLst/>
          </a:prstGeom>
        </p:spPr>
        <p:txBody>
          <a:bodyPr lIns="0" tIns="0" rIns="0" bIns="0" rtlCol="0" anchor="t">
            <a:spAutoFit/>
          </a:bodyPr>
          <a:lstStyle/>
          <a:p>
            <a:pPr algn="l">
              <a:lnSpc>
                <a:spcPts val="3359"/>
              </a:lnSpc>
            </a:pPr>
            <a:r>
              <a:rPr lang="en-US" sz="2400">
                <a:solidFill>
                  <a:srgbClr val="000000"/>
                </a:solidFill>
                <a:latin typeface="Futura"/>
                <a:ea typeface="Futura"/>
                <a:cs typeface="Futura"/>
                <a:sym typeface="Futura"/>
              </a:rPr>
              <a:t>Manque d'infrastructures et de régulations locales.</a:t>
            </a:r>
          </a:p>
        </p:txBody>
      </p:sp>
      <p:sp>
        <p:nvSpPr>
          <p:cNvPr id="24" name="TextBox 24"/>
          <p:cNvSpPr txBox="1"/>
          <p:nvPr/>
        </p:nvSpPr>
        <p:spPr>
          <a:xfrm>
            <a:off x="11566208" y="6729693"/>
            <a:ext cx="5693089" cy="9810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Un manque de compétences spécialisées : </a:t>
            </a:r>
          </a:p>
        </p:txBody>
      </p:sp>
      <p:sp>
        <p:nvSpPr>
          <p:cNvPr id="25" name="TextBox 25"/>
          <p:cNvSpPr txBox="1"/>
          <p:nvPr/>
        </p:nvSpPr>
        <p:spPr>
          <a:xfrm>
            <a:off x="11566208" y="7674461"/>
            <a:ext cx="5693092" cy="872490"/>
          </a:xfrm>
          <a:prstGeom prst="rect">
            <a:avLst/>
          </a:prstGeom>
        </p:spPr>
        <p:txBody>
          <a:bodyPr lIns="0" tIns="0" rIns="0" bIns="0" rtlCol="0" anchor="t">
            <a:spAutoFit/>
          </a:bodyPr>
          <a:lstStyle/>
          <a:p>
            <a:pPr algn="l">
              <a:lnSpc>
                <a:spcPts val="3359"/>
              </a:lnSpc>
            </a:pPr>
            <a:r>
              <a:rPr lang="en-US" sz="2400">
                <a:solidFill>
                  <a:srgbClr val="000000"/>
                </a:solidFill>
                <a:latin typeface="Futura"/>
                <a:ea typeface="Futura"/>
                <a:cs typeface="Futura"/>
                <a:sym typeface="Futura"/>
              </a:rPr>
              <a:t>Manque de talents dans le cloud au Maroc</a:t>
            </a:r>
          </a:p>
        </p:txBody>
      </p:sp>
      <p:grpSp>
        <p:nvGrpSpPr>
          <p:cNvPr id="26" name="Group 26"/>
          <p:cNvGrpSpPr/>
          <p:nvPr/>
        </p:nvGrpSpPr>
        <p:grpSpPr>
          <a:xfrm>
            <a:off x="17259676" y="9258300"/>
            <a:ext cx="827951" cy="82795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3" name="TextBox 3"/>
          <p:cNvSpPr txBox="1"/>
          <p:nvPr/>
        </p:nvSpPr>
        <p:spPr>
          <a:xfrm>
            <a:off x="2263516" y="382080"/>
            <a:ext cx="1568047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Le marché national d’externalisation :</a:t>
            </a:r>
          </a:p>
        </p:txBody>
      </p:sp>
      <p:sp>
        <p:nvSpPr>
          <p:cNvPr id="4" name="TextBox 4"/>
          <p:cNvSpPr txBox="1"/>
          <p:nvPr/>
        </p:nvSpPr>
        <p:spPr>
          <a:xfrm>
            <a:off x="2263516" y="1321807"/>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Un marché en croissance, mais encore limité :</a:t>
            </a:r>
          </a:p>
        </p:txBody>
      </p:sp>
      <p:grpSp>
        <p:nvGrpSpPr>
          <p:cNvPr id="5" name="Group 5"/>
          <p:cNvGrpSpPr/>
          <p:nvPr/>
        </p:nvGrpSpPr>
        <p:grpSpPr>
          <a:xfrm>
            <a:off x="11077602" y="3028273"/>
            <a:ext cx="6181322" cy="1550136"/>
            <a:chOff x="0" y="0"/>
            <a:chExt cx="8241763" cy="2066848"/>
          </a:xfrm>
        </p:grpSpPr>
        <p:sp>
          <p:nvSpPr>
            <p:cNvPr id="6" name="TextBox 6"/>
            <p:cNvSpPr txBox="1"/>
            <p:nvPr/>
          </p:nvSpPr>
          <p:spPr>
            <a:xfrm>
              <a:off x="0" y="840308"/>
              <a:ext cx="8241763" cy="1226540"/>
            </a:xfrm>
            <a:prstGeom prst="rect">
              <a:avLst/>
            </a:prstGeom>
          </p:spPr>
          <p:txBody>
            <a:bodyPr lIns="0" tIns="0" rIns="0" bIns="0" rtlCol="0" anchor="t">
              <a:spAutoFit/>
            </a:bodyPr>
            <a:lstStyle/>
            <a:p>
              <a:pPr algn="l">
                <a:lnSpc>
                  <a:spcPts val="3774"/>
                </a:lnSpc>
              </a:pPr>
              <a:r>
                <a:rPr lang="en-US" sz="2516" spc="75">
                  <a:solidFill>
                    <a:srgbClr val="191919"/>
                  </a:solidFill>
                  <a:latin typeface="Aileron"/>
                  <a:ea typeface="Aileron"/>
                  <a:cs typeface="Aileron"/>
                  <a:sym typeface="Aileron"/>
                </a:rPr>
                <a:t>3,2 MW pour un investissement de 110 millions de dirhams.</a:t>
              </a:r>
            </a:p>
          </p:txBody>
        </p:sp>
        <p:sp>
          <p:nvSpPr>
            <p:cNvPr id="7" name="TextBox 7"/>
            <p:cNvSpPr txBox="1"/>
            <p:nvPr/>
          </p:nvSpPr>
          <p:spPr>
            <a:xfrm>
              <a:off x="0" y="-57150"/>
              <a:ext cx="8241763" cy="688153"/>
            </a:xfrm>
            <a:prstGeom prst="rect">
              <a:avLst/>
            </a:prstGeom>
          </p:spPr>
          <p:txBody>
            <a:bodyPr lIns="0" tIns="0" rIns="0" bIns="0" rtlCol="0" anchor="t">
              <a:spAutoFit/>
            </a:bodyPr>
            <a:lstStyle/>
            <a:p>
              <a:pPr marL="0" lvl="0" indent="0" algn="l">
                <a:lnSpc>
                  <a:spcPts val="4365"/>
                </a:lnSpc>
              </a:pPr>
              <a:r>
                <a:rPr lang="en-US" sz="3118" b="1" spc="121">
                  <a:solidFill>
                    <a:srgbClr val="006CCD"/>
                  </a:solidFill>
                  <a:latin typeface="Aileron Bold"/>
                  <a:ea typeface="Aileron Bold"/>
                  <a:cs typeface="Aileron Bold"/>
                  <a:sym typeface="Aileron Bold"/>
                </a:rPr>
                <a:t>Hébergement data centers : </a:t>
              </a:r>
            </a:p>
          </p:txBody>
        </p:sp>
      </p:grpSp>
      <p:grpSp>
        <p:nvGrpSpPr>
          <p:cNvPr id="8" name="Group 8"/>
          <p:cNvGrpSpPr/>
          <p:nvPr/>
        </p:nvGrpSpPr>
        <p:grpSpPr>
          <a:xfrm>
            <a:off x="11077978" y="6319706"/>
            <a:ext cx="6181322" cy="2029444"/>
            <a:chOff x="0" y="0"/>
            <a:chExt cx="8241763" cy="2705925"/>
          </a:xfrm>
        </p:grpSpPr>
        <p:sp>
          <p:nvSpPr>
            <p:cNvPr id="9" name="TextBox 9"/>
            <p:cNvSpPr txBox="1"/>
            <p:nvPr/>
          </p:nvSpPr>
          <p:spPr>
            <a:xfrm>
              <a:off x="0" y="840308"/>
              <a:ext cx="8241763" cy="1865617"/>
            </a:xfrm>
            <a:prstGeom prst="rect">
              <a:avLst/>
            </a:prstGeom>
          </p:spPr>
          <p:txBody>
            <a:bodyPr lIns="0" tIns="0" rIns="0" bIns="0" rtlCol="0" anchor="t">
              <a:spAutoFit/>
            </a:bodyPr>
            <a:lstStyle/>
            <a:p>
              <a:pPr algn="l">
                <a:lnSpc>
                  <a:spcPts val="3774"/>
                </a:lnSpc>
              </a:pPr>
              <a:r>
                <a:rPr lang="en-US" sz="2516" spc="75">
                  <a:solidFill>
                    <a:srgbClr val="191919"/>
                  </a:solidFill>
                  <a:latin typeface="Aileron"/>
                  <a:ea typeface="Aileron"/>
                  <a:cs typeface="Aileron"/>
                  <a:sym typeface="Aileron"/>
                </a:rPr>
                <a:t>70% des données externalisées, dominé par AWS, Microsoft, GCP, avec un marché de 200 millions de dirhams.</a:t>
              </a:r>
            </a:p>
          </p:txBody>
        </p:sp>
        <p:sp>
          <p:nvSpPr>
            <p:cNvPr id="10" name="TextBox 10"/>
            <p:cNvSpPr txBox="1"/>
            <p:nvPr/>
          </p:nvSpPr>
          <p:spPr>
            <a:xfrm>
              <a:off x="0" y="-57150"/>
              <a:ext cx="8241763" cy="688153"/>
            </a:xfrm>
            <a:prstGeom prst="rect">
              <a:avLst/>
            </a:prstGeom>
          </p:spPr>
          <p:txBody>
            <a:bodyPr lIns="0" tIns="0" rIns="0" bIns="0" rtlCol="0" anchor="t">
              <a:spAutoFit/>
            </a:bodyPr>
            <a:lstStyle/>
            <a:p>
              <a:pPr marL="0" lvl="0" indent="0" algn="l">
                <a:lnSpc>
                  <a:spcPts val="4365"/>
                </a:lnSpc>
              </a:pPr>
              <a:r>
                <a:rPr lang="en-US" sz="3118" b="1" spc="121">
                  <a:solidFill>
                    <a:srgbClr val="006CCD"/>
                  </a:solidFill>
                  <a:latin typeface="Aileron Bold"/>
                  <a:ea typeface="Aileron Bold"/>
                  <a:cs typeface="Aileron Bold"/>
                  <a:sym typeface="Aileron Bold"/>
                </a:rPr>
                <a:t>Cloud public : </a:t>
              </a:r>
            </a:p>
          </p:txBody>
        </p:sp>
      </p:grpSp>
      <p:grpSp>
        <p:nvGrpSpPr>
          <p:cNvPr id="11" name="Group 11"/>
          <p:cNvGrpSpPr/>
          <p:nvPr/>
        </p:nvGrpSpPr>
        <p:grpSpPr>
          <a:xfrm>
            <a:off x="456210" y="4720020"/>
            <a:ext cx="7064945" cy="1550136"/>
            <a:chOff x="0" y="0"/>
            <a:chExt cx="9419926" cy="2066848"/>
          </a:xfrm>
        </p:grpSpPr>
        <p:sp>
          <p:nvSpPr>
            <p:cNvPr id="12" name="TextBox 12"/>
            <p:cNvSpPr txBox="1"/>
            <p:nvPr/>
          </p:nvSpPr>
          <p:spPr>
            <a:xfrm>
              <a:off x="0" y="840308"/>
              <a:ext cx="9419926" cy="1226540"/>
            </a:xfrm>
            <a:prstGeom prst="rect">
              <a:avLst/>
            </a:prstGeom>
          </p:spPr>
          <p:txBody>
            <a:bodyPr lIns="0" tIns="0" rIns="0" bIns="0" rtlCol="0" anchor="t">
              <a:spAutoFit/>
            </a:bodyPr>
            <a:lstStyle/>
            <a:p>
              <a:pPr algn="r">
                <a:lnSpc>
                  <a:spcPts val="3774"/>
                </a:lnSpc>
              </a:pPr>
              <a:r>
                <a:rPr lang="en-US" sz="2516" spc="75">
                  <a:solidFill>
                    <a:srgbClr val="191919"/>
                  </a:solidFill>
                  <a:latin typeface="Aileron"/>
                  <a:ea typeface="Aileron"/>
                  <a:cs typeface="Aileron"/>
                  <a:sym typeface="Aileron"/>
                </a:rPr>
                <a:t> 0,6 MW externalisés pour 30 millions de dirhams</a:t>
              </a:r>
            </a:p>
          </p:txBody>
        </p:sp>
        <p:sp>
          <p:nvSpPr>
            <p:cNvPr id="13" name="TextBox 13"/>
            <p:cNvSpPr txBox="1"/>
            <p:nvPr/>
          </p:nvSpPr>
          <p:spPr>
            <a:xfrm>
              <a:off x="0" y="-57150"/>
              <a:ext cx="9419926" cy="688153"/>
            </a:xfrm>
            <a:prstGeom prst="rect">
              <a:avLst/>
            </a:prstGeom>
          </p:spPr>
          <p:txBody>
            <a:bodyPr lIns="0" tIns="0" rIns="0" bIns="0" rtlCol="0" anchor="t">
              <a:spAutoFit/>
            </a:bodyPr>
            <a:lstStyle/>
            <a:p>
              <a:pPr marL="0" lvl="0" indent="0" algn="r">
                <a:lnSpc>
                  <a:spcPts val="4365"/>
                </a:lnSpc>
              </a:pPr>
              <a:r>
                <a:rPr lang="en-US" sz="3118" b="1" spc="121">
                  <a:solidFill>
                    <a:srgbClr val="006CCD"/>
                  </a:solidFill>
                  <a:latin typeface="Aileron Bold"/>
                  <a:ea typeface="Aileron Bold"/>
                  <a:cs typeface="Aileron Bold"/>
                  <a:sym typeface="Aileron Bold"/>
                </a:rPr>
                <a:t>Infrastructures critiques : </a:t>
              </a:r>
            </a:p>
          </p:txBody>
        </p:sp>
      </p:grpSp>
      <p:sp>
        <p:nvSpPr>
          <p:cNvPr id="14" name="AutoShape 14"/>
          <p:cNvSpPr/>
          <p:nvPr/>
        </p:nvSpPr>
        <p:spPr>
          <a:xfrm>
            <a:off x="8646946" y="2736078"/>
            <a:ext cx="1020685" cy="1839340"/>
          </a:xfrm>
          <a:prstGeom prst="rect">
            <a:avLst/>
          </a:prstGeom>
          <a:solidFill>
            <a:srgbClr val="64CAF4"/>
          </a:solidFill>
        </p:spPr>
      </p:sp>
      <p:sp>
        <p:nvSpPr>
          <p:cNvPr id="15" name="AutoShape 15"/>
          <p:cNvSpPr/>
          <p:nvPr/>
        </p:nvSpPr>
        <p:spPr>
          <a:xfrm>
            <a:off x="8646946" y="4575418"/>
            <a:ext cx="1020685" cy="1839340"/>
          </a:xfrm>
          <a:prstGeom prst="rect">
            <a:avLst/>
          </a:prstGeom>
          <a:solidFill>
            <a:srgbClr val="2C92D5"/>
          </a:solidFill>
        </p:spPr>
      </p:sp>
      <p:sp>
        <p:nvSpPr>
          <p:cNvPr id="16" name="AutoShape 16"/>
          <p:cNvSpPr/>
          <p:nvPr/>
        </p:nvSpPr>
        <p:spPr>
          <a:xfrm>
            <a:off x="8646946" y="6414758"/>
            <a:ext cx="1020685" cy="1839340"/>
          </a:xfrm>
          <a:prstGeom prst="rect">
            <a:avLst/>
          </a:prstGeom>
          <a:solidFill>
            <a:srgbClr val="37C9EF"/>
          </a:solidFill>
        </p:spPr>
      </p:sp>
      <p:sp>
        <p:nvSpPr>
          <p:cNvPr id="17" name="Freeform 17"/>
          <p:cNvSpPr/>
          <p:nvPr/>
        </p:nvSpPr>
        <p:spPr>
          <a:xfrm rot="5400000">
            <a:off x="9580240" y="3413112"/>
            <a:ext cx="561008" cy="485272"/>
          </a:xfrm>
          <a:custGeom>
            <a:avLst/>
            <a:gdLst/>
            <a:ahLst/>
            <a:cxnLst/>
            <a:rect l="l" t="t" r="r" b="b"/>
            <a:pathLst>
              <a:path w="561008" h="485272">
                <a:moveTo>
                  <a:pt x="0" y="0"/>
                </a:moveTo>
                <a:lnTo>
                  <a:pt x="561007" y="0"/>
                </a:lnTo>
                <a:lnTo>
                  <a:pt x="561007" y="485271"/>
                </a:lnTo>
                <a:lnTo>
                  <a:pt x="0" y="485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9580240" y="7091792"/>
            <a:ext cx="561008" cy="485272"/>
          </a:xfrm>
          <a:custGeom>
            <a:avLst/>
            <a:gdLst/>
            <a:ahLst/>
            <a:cxnLst/>
            <a:rect l="l" t="t" r="r" b="b"/>
            <a:pathLst>
              <a:path w="561008" h="485272">
                <a:moveTo>
                  <a:pt x="0" y="0"/>
                </a:moveTo>
                <a:lnTo>
                  <a:pt x="561007" y="0"/>
                </a:lnTo>
                <a:lnTo>
                  <a:pt x="561007" y="485272"/>
                </a:lnTo>
                <a:lnTo>
                  <a:pt x="0" y="485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8146000" y="5252452"/>
            <a:ext cx="561008" cy="485272"/>
          </a:xfrm>
          <a:custGeom>
            <a:avLst/>
            <a:gdLst/>
            <a:ahLst/>
            <a:cxnLst/>
            <a:rect l="l" t="t" r="r" b="b"/>
            <a:pathLst>
              <a:path w="561008" h="485272">
                <a:moveTo>
                  <a:pt x="0" y="0"/>
                </a:moveTo>
                <a:lnTo>
                  <a:pt x="561008" y="0"/>
                </a:lnTo>
                <a:lnTo>
                  <a:pt x="561008" y="485271"/>
                </a:lnTo>
                <a:lnTo>
                  <a:pt x="0" y="485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8"/>
            <a:stretch>
              <a:fillRect/>
            </a:stretch>
          </a:blipFill>
        </p:spPr>
      </p:sp>
      <p:grpSp>
        <p:nvGrpSpPr>
          <p:cNvPr id="21" name="Group 21"/>
          <p:cNvGrpSpPr/>
          <p:nvPr/>
        </p:nvGrpSpPr>
        <p:grpSpPr>
          <a:xfrm>
            <a:off x="17259676" y="9258300"/>
            <a:ext cx="827951" cy="82795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117189" y="4692632"/>
            <a:ext cx="1212080" cy="0"/>
          </a:xfrm>
          <a:prstGeom prst="line">
            <a:avLst/>
          </a:prstGeom>
          <a:ln w="38100" cap="rnd">
            <a:solidFill>
              <a:srgbClr val="8AB8E1"/>
            </a:solidFill>
            <a:prstDash val="sysDot"/>
            <a:headEnd type="none" w="sm" len="sm"/>
            <a:tailEnd type="oval" w="lg" len="lg"/>
          </a:ln>
        </p:spPr>
      </p:sp>
      <p:sp>
        <p:nvSpPr>
          <p:cNvPr id="3" name="Freeform 3"/>
          <p:cNvSpPr/>
          <p:nvPr/>
        </p:nvSpPr>
        <p:spPr>
          <a:xfrm>
            <a:off x="1995535" y="3153239"/>
            <a:ext cx="3121145" cy="3121145"/>
          </a:xfrm>
          <a:custGeom>
            <a:avLst/>
            <a:gdLst/>
            <a:ahLst/>
            <a:cxnLst/>
            <a:rect l="l" t="t" r="r" b="b"/>
            <a:pathLst>
              <a:path w="3121145" h="3121145">
                <a:moveTo>
                  <a:pt x="0" y="0"/>
                </a:moveTo>
                <a:lnTo>
                  <a:pt x="3121145" y="0"/>
                </a:lnTo>
                <a:lnTo>
                  <a:pt x="3121145" y="3121145"/>
                </a:lnTo>
                <a:lnTo>
                  <a:pt x="0" y="312114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pic>
        <p:nvPicPr>
          <p:cNvPr id="4" name="Picture 4"/>
          <p:cNvPicPr>
            <a:picLocks noChangeAspect="1"/>
          </p:cNvPicPr>
          <p:nvPr/>
        </p:nvPicPr>
        <p:blipFill>
          <a:blip r:embed="rId4"/>
          <a:stretch>
            <a:fillRect/>
          </a:stretch>
        </p:blipFill>
        <p:spPr>
          <a:xfrm>
            <a:off x="2111077" y="3263778"/>
            <a:ext cx="2947705" cy="2947705"/>
          </a:xfrm>
          <a:prstGeom prst="rect">
            <a:avLst/>
          </a:prstGeom>
        </p:spPr>
      </p:pic>
      <p:sp>
        <p:nvSpPr>
          <p:cNvPr id="5" name="AutoShape 5"/>
          <p:cNvSpPr/>
          <p:nvPr/>
        </p:nvSpPr>
        <p:spPr>
          <a:xfrm flipV="1">
            <a:off x="5117189" y="7796830"/>
            <a:ext cx="1120596" cy="4127"/>
          </a:xfrm>
          <a:prstGeom prst="line">
            <a:avLst/>
          </a:prstGeom>
          <a:ln w="38100" cap="rnd">
            <a:solidFill>
              <a:srgbClr val="8AB8E1"/>
            </a:solidFill>
            <a:prstDash val="sysDot"/>
            <a:headEnd type="none" w="sm" len="sm"/>
            <a:tailEnd type="oval" w="lg" len="lg"/>
          </a:ln>
        </p:spPr>
      </p:sp>
      <p:sp>
        <p:nvSpPr>
          <p:cNvPr id="6" name="Freeform 6"/>
          <p:cNvSpPr/>
          <p:nvPr/>
        </p:nvSpPr>
        <p:spPr>
          <a:xfrm>
            <a:off x="1995535" y="6261564"/>
            <a:ext cx="3121145" cy="3121145"/>
          </a:xfrm>
          <a:custGeom>
            <a:avLst/>
            <a:gdLst/>
            <a:ahLst/>
            <a:cxnLst/>
            <a:rect l="l" t="t" r="r" b="b"/>
            <a:pathLst>
              <a:path w="3121145" h="3121145">
                <a:moveTo>
                  <a:pt x="0" y="0"/>
                </a:moveTo>
                <a:lnTo>
                  <a:pt x="3121145" y="0"/>
                </a:lnTo>
                <a:lnTo>
                  <a:pt x="3121145" y="3121145"/>
                </a:lnTo>
                <a:lnTo>
                  <a:pt x="0" y="312114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pic>
        <p:nvPicPr>
          <p:cNvPr id="7" name="Picture 7"/>
          <p:cNvPicPr>
            <a:picLocks noChangeAspect="1"/>
          </p:cNvPicPr>
          <p:nvPr/>
        </p:nvPicPr>
        <p:blipFill>
          <a:blip r:embed="rId5"/>
          <a:stretch>
            <a:fillRect/>
          </a:stretch>
        </p:blipFill>
        <p:spPr>
          <a:xfrm>
            <a:off x="2111077" y="6372103"/>
            <a:ext cx="2947705" cy="2947705"/>
          </a:xfrm>
          <a:prstGeom prst="rect">
            <a:avLst/>
          </a:prstGeom>
        </p:spPr>
      </p:pic>
      <p:grpSp>
        <p:nvGrpSpPr>
          <p:cNvPr id="8" name="Group 8"/>
          <p:cNvGrpSpPr/>
          <p:nvPr/>
        </p:nvGrpSpPr>
        <p:grpSpPr>
          <a:xfrm>
            <a:off x="2476272" y="3625760"/>
            <a:ext cx="2223740" cy="22237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333" t="-1733" r="-43495" b="-2087"/>
              </a:stretch>
            </a:blipFill>
          </p:spPr>
        </p:sp>
      </p:grpSp>
      <p:grpSp>
        <p:nvGrpSpPr>
          <p:cNvPr id="10" name="Group 10"/>
          <p:cNvGrpSpPr/>
          <p:nvPr/>
        </p:nvGrpSpPr>
        <p:grpSpPr>
          <a:xfrm>
            <a:off x="2479432" y="6740458"/>
            <a:ext cx="2220580" cy="222058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8585" r="-28585"/>
              </a:stretch>
            </a:blipFill>
          </p:spPr>
        </p:sp>
      </p:grpSp>
      <p:sp>
        <p:nvSpPr>
          <p:cNvPr id="12" name="TextBox 12"/>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13" name="TextBox 13"/>
          <p:cNvSpPr txBox="1"/>
          <p:nvPr/>
        </p:nvSpPr>
        <p:spPr>
          <a:xfrm>
            <a:off x="2356719" y="391915"/>
            <a:ext cx="15680479"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Opportunités et Besoins du Marché Marocain pour les Entreprises et Investisseurs dans le Cloud Computing</a:t>
            </a:r>
          </a:p>
        </p:txBody>
      </p:sp>
      <p:sp>
        <p:nvSpPr>
          <p:cNvPr id="14" name="TextBox 14"/>
          <p:cNvSpPr txBox="1"/>
          <p:nvPr/>
        </p:nvSpPr>
        <p:spPr>
          <a:xfrm>
            <a:off x="2356719" y="2099392"/>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Nouveaux développements en 2024</a:t>
            </a:r>
          </a:p>
        </p:txBody>
      </p:sp>
      <p:sp>
        <p:nvSpPr>
          <p:cNvPr id="15" name="TextBox 15"/>
          <p:cNvSpPr txBox="1"/>
          <p:nvPr/>
        </p:nvSpPr>
        <p:spPr>
          <a:xfrm>
            <a:off x="6637851" y="3664514"/>
            <a:ext cx="7724783" cy="645691"/>
          </a:xfrm>
          <a:prstGeom prst="rect">
            <a:avLst/>
          </a:prstGeom>
        </p:spPr>
        <p:txBody>
          <a:bodyPr lIns="0" tIns="0" rIns="0" bIns="0" rtlCol="0" anchor="t">
            <a:spAutoFit/>
          </a:bodyPr>
          <a:lstStyle/>
          <a:p>
            <a:pPr marL="0" lvl="0" indent="0" algn="l">
              <a:lnSpc>
                <a:spcPts val="5360"/>
              </a:lnSpc>
              <a:spcBef>
                <a:spcPct val="0"/>
              </a:spcBef>
            </a:pPr>
            <a:r>
              <a:rPr lang="en-US" sz="3829" b="1" spc="-76">
                <a:solidFill>
                  <a:srgbClr val="004AAD"/>
                </a:solidFill>
                <a:latin typeface="Open Sauce Bold"/>
                <a:ea typeface="Open Sauce Bold"/>
                <a:cs typeface="Open Sauce Bold"/>
                <a:sym typeface="Open Sauce Bold"/>
              </a:rPr>
              <a:t>Arrivée d'Oracle : </a:t>
            </a:r>
          </a:p>
        </p:txBody>
      </p:sp>
      <p:sp>
        <p:nvSpPr>
          <p:cNvPr id="16" name="TextBox 16"/>
          <p:cNvSpPr txBox="1"/>
          <p:nvPr/>
        </p:nvSpPr>
        <p:spPr>
          <a:xfrm>
            <a:off x="6637851" y="4272104"/>
            <a:ext cx="8921694" cy="1397851"/>
          </a:xfrm>
          <a:prstGeom prst="rect">
            <a:avLst/>
          </a:prstGeom>
        </p:spPr>
        <p:txBody>
          <a:bodyPr lIns="0" tIns="0" rIns="0" bIns="0" rtlCol="0" anchor="t">
            <a:spAutoFit/>
          </a:bodyPr>
          <a:lstStyle/>
          <a:p>
            <a:pPr marL="0" lvl="0" indent="0" algn="l">
              <a:lnSpc>
                <a:spcPts val="3779"/>
              </a:lnSpc>
            </a:pPr>
            <a:r>
              <a:rPr lang="en-US" sz="2519">
                <a:solidFill>
                  <a:srgbClr val="343432"/>
                </a:solidFill>
                <a:latin typeface="Open Sauce"/>
                <a:ea typeface="Open Sauce"/>
                <a:cs typeface="Open Sauce"/>
                <a:sym typeface="Open Sauce"/>
              </a:rPr>
              <a:t>Mai 2024, Oracle ouvre deux régions cloud à Casablanca et Settat, marquant un tournant pour l'infrastructure cloud en Afrique du Nord.</a:t>
            </a:r>
          </a:p>
        </p:txBody>
      </p:sp>
      <p:sp>
        <p:nvSpPr>
          <p:cNvPr id="17" name="TextBox 17"/>
          <p:cNvSpPr txBox="1"/>
          <p:nvPr/>
        </p:nvSpPr>
        <p:spPr>
          <a:xfrm>
            <a:off x="6637851" y="6772901"/>
            <a:ext cx="7724783" cy="645629"/>
          </a:xfrm>
          <a:prstGeom prst="rect">
            <a:avLst/>
          </a:prstGeom>
        </p:spPr>
        <p:txBody>
          <a:bodyPr lIns="0" tIns="0" rIns="0" bIns="0" rtlCol="0" anchor="t">
            <a:spAutoFit/>
          </a:bodyPr>
          <a:lstStyle/>
          <a:p>
            <a:pPr marL="0" lvl="0" indent="0" algn="l">
              <a:lnSpc>
                <a:spcPts val="5360"/>
              </a:lnSpc>
              <a:spcBef>
                <a:spcPct val="0"/>
              </a:spcBef>
            </a:pPr>
            <a:r>
              <a:rPr lang="en-US" sz="3829" b="1" spc="-76">
                <a:solidFill>
                  <a:srgbClr val="004AAD"/>
                </a:solidFill>
                <a:latin typeface="Open Sauce Bold"/>
                <a:ea typeface="Open Sauce Bold"/>
                <a:cs typeface="Open Sauce Bold"/>
                <a:sym typeface="Open Sauce Bold"/>
              </a:rPr>
              <a:t>Soutien gouvernemental : </a:t>
            </a:r>
          </a:p>
        </p:txBody>
      </p:sp>
      <p:sp>
        <p:nvSpPr>
          <p:cNvPr id="18" name="TextBox 18"/>
          <p:cNvSpPr txBox="1"/>
          <p:nvPr/>
        </p:nvSpPr>
        <p:spPr>
          <a:xfrm>
            <a:off x="6637851" y="7380430"/>
            <a:ext cx="8921694" cy="1371911"/>
          </a:xfrm>
          <a:prstGeom prst="rect">
            <a:avLst/>
          </a:prstGeom>
        </p:spPr>
        <p:txBody>
          <a:bodyPr lIns="0" tIns="0" rIns="0" bIns="0" rtlCol="0" anchor="t">
            <a:spAutoFit/>
          </a:bodyPr>
          <a:lstStyle/>
          <a:p>
            <a:pPr marL="0" lvl="0" indent="0" algn="l">
              <a:lnSpc>
                <a:spcPts val="3779"/>
              </a:lnSpc>
            </a:pPr>
            <a:r>
              <a:rPr lang="en-US" sz="2519">
                <a:solidFill>
                  <a:srgbClr val="343432"/>
                </a:solidFill>
                <a:latin typeface="Open Sauce"/>
                <a:ea typeface="Open Sauce"/>
                <a:cs typeface="Open Sauce"/>
                <a:sym typeface="Open Sauce"/>
              </a:rPr>
              <a:t>Le plan "Priorité au cloud" du CESE, recommandé en 2024, vise à attirer des acteurs mondiaux, former des talents locaux et renforcer la souveraineté des données.</a:t>
            </a:r>
          </a:p>
        </p:txBody>
      </p:sp>
      <p:sp>
        <p:nvSpPr>
          <p:cNvPr id="19" name="Freeform 19"/>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8"/>
            <a:stretch>
              <a:fillRect/>
            </a:stretch>
          </a:blipFill>
        </p:spPr>
      </p:sp>
      <p:grpSp>
        <p:nvGrpSpPr>
          <p:cNvPr id="20" name="Group 20"/>
          <p:cNvGrpSpPr/>
          <p:nvPr/>
        </p:nvGrpSpPr>
        <p:grpSpPr>
          <a:xfrm>
            <a:off x="17259676" y="9258300"/>
            <a:ext cx="827951" cy="82795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44327" y="1734390"/>
          <a:ext cx="17133809" cy="7804964"/>
        </p:xfrm>
        <a:graphic>
          <a:graphicData uri="http://schemas.openxmlformats.org/drawingml/2006/table">
            <a:tbl>
              <a:tblPr/>
              <a:tblGrid>
                <a:gridCol w="3441700">
                  <a:extLst>
                    <a:ext uri="{9D8B030D-6E8A-4147-A177-3AD203B41FA5}">
                      <a16:colId xmlns:a16="http://schemas.microsoft.com/office/drawing/2014/main" val="20000"/>
                    </a:ext>
                  </a:extLst>
                </a:gridCol>
                <a:gridCol w="6680589">
                  <a:extLst>
                    <a:ext uri="{9D8B030D-6E8A-4147-A177-3AD203B41FA5}">
                      <a16:colId xmlns:a16="http://schemas.microsoft.com/office/drawing/2014/main" val="20001"/>
                    </a:ext>
                  </a:extLst>
                </a:gridCol>
                <a:gridCol w="7011520">
                  <a:extLst>
                    <a:ext uri="{9D8B030D-6E8A-4147-A177-3AD203B41FA5}">
                      <a16:colId xmlns:a16="http://schemas.microsoft.com/office/drawing/2014/main" val="20002"/>
                    </a:ext>
                  </a:extLst>
                </a:gridCol>
              </a:tblGrid>
              <a:tr h="935257">
                <a:tc>
                  <a:txBody>
                    <a:bodyPr/>
                    <a:lstStyle/>
                    <a:p>
                      <a:pPr algn="l">
                        <a:lnSpc>
                          <a:spcPts val="3359"/>
                        </a:lnSpc>
                        <a:defRPr/>
                      </a:pPr>
                      <a:r>
                        <a:rPr lang="en-US" sz="2399">
                          <a:solidFill>
                            <a:srgbClr val="000000"/>
                          </a:solidFill>
                          <a:latin typeface="Arimo"/>
                          <a:ea typeface="Arimo"/>
                          <a:cs typeface="Arimo"/>
                          <a:sym typeface="Arimo"/>
                        </a:rPr>
                        <a:t>Cloud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l">
                        <a:lnSpc>
                          <a:spcPts val="3359"/>
                        </a:lnSpc>
                        <a:defRPr/>
                      </a:pPr>
                      <a:r>
                        <a:rPr lang="en-US" sz="2399">
                          <a:solidFill>
                            <a:srgbClr val="000000"/>
                          </a:solidFill>
                          <a:latin typeface="Arimo"/>
                          <a:ea typeface="Arimo"/>
                          <a:cs typeface="Arimo"/>
                          <a:sym typeface="Arimo"/>
                        </a:rPr>
                        <a:t>Avantages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l">
                        <a:lnSpc>
                          <a:spcPts val="3359"/>
                        </a:lnSpc>
                        <a:defRPr/>
                      </a:pPr>
                      <a:r>
                        <a:rPr lang="en-US" sz="2399">
                          <a:solidFill>
                            <a:srgbClr val="000000"/>
                          </a:solidFill>
                          <a:latin typeface="Arimo"/>
                          <a:ea typeface="Arimo"/>
                          <a:cs typeface="Arimo"/>
                          <a:sym typeface="Arimo"/>
                        </a:rPr>
                        <a:t>Inconvénients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extLst>
                  <a:ext uri="{0D108BD9-81ED-4DB2-BD59-A6C34878D82A}">
                    <a16:rowId xmlns:a16="http://schemas.microsoft.com/office/drawing/2014/main" val="10000"/>
                  </a:ext>
                </a:extLst>
              </a:tr>
              <a:tr h="2288907">
                <a:tc>
                  <a:txBody>
                    <a:bodyPr/>
                    <a:lstStyle/>
                    <a:p>
                      <a:pPr algn="l">
                        <a:lnSpc>
                          <a:spcPts val="3359"/>
                        </a:lnSpc>
                        <a:defRPr/>
                      </a:pPr>
                      <a:r>
                        <a:rPr lang="en-US" sz="2399">
                          <a:solidFill>
                            <a:srgbClr val="000000"/>
                          </a:solidFill>
                          <a:latin typeface="Arimo"/>
                          <a:ea typeface="Arimo"/>
                          <a:cs typeface="Arimo"/>
                          <a:sym typeface="Arimo"/>
                        </a:rPr>
                        <a:t>Amazon Web Services (AWS)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Écosystème complet, grande évolutivité, forte sécurité. </a:t>
                      </a:r>
                      <a:endParaRPr lang="en-US" sz="1100"/>
                    </a:p>
                    <a:p>
                      <a:pPr algn="l">
                        <a:lnSpc>
                          <a:spcPts val="3359"/>
                        </a:lnSpc>
                      </a:pPr>
                      <a:r>
                        <a:rPr lang="en-US" sz="2399">
                          <a:solidFill>
                            <a:srgbClr val="000000"/>
                          </a:solidFill>
                          <a:latin typeface="Arimo"/>
                          <a:ea typeface="Arimo"/>
                          <a:cs typeface="Arimo"/>
                          <a:sym typeface="Arimo"/>
                        </a:rPr>
                        <a:t> - Certifications de conformité élevées.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l">
                        <a:lnSpc>
                          <a:spcPts val="3359"/>
                        </a:lnSpc>
                        <a:defRPr/>
                      </a:pPr>
                      <a:r>
                        <a:rPr lang="en-US" sz="2399">
                          <a:solidFill>
                            <a:srgbClr val="000000"/>
                          </a:solidFill>
                          <a:latin typeface="Arimo"/>
                          <a:ea typeface="Arimo"/>
                          <a:cs typeface="Arimo"/>
                          <a:sym typeface="Arimo"/>
                        </a:rPr>
                        <a:t>- Tarification complexe, surtout pour les petites entreprises. </a:t>
                      </a:r>
                      <a:endParaRPr lang="en-US" sz="1100"/>
                    </a:p>
                    <a:p>
                      <a:pPr algn="l">
                        <a:lnSpc>
                          <a:spcPts val="3359"/>
                        </a:lnSpc>
                      </a:pPr>
                      <a:r>
                        <a:rPr lang="en-US" sz="2399">
                          <a:solidFill>
                            <a:srgbClr val="000000"/>
                          </a:solidFill>
                          <a:latin typeface="Arimo"/>
                          <a:ea typeface="Arimo"/>
                          <a:cs typeface="Arimo"/>
                          <a:sym typeface="Arimo"/>
                        </a:rPr>
                        <a:t> - Courbe d'apprentissage importante.</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1"/>
                  </a:ext>
                </a:extLst>
              </a:tr>
              <a:tr h="2741119">
                <a:tc>
                  <a:txBody>
                    <a:bodyPr/>
                    <a:lstStyle/>
                    <a:p>
                      <a:pPr algn="l">
                        <a:lnSpc>
                          <a:spcPts val="3359"/>
                        </a:lnSpc>
                        <a:defRPr/>
                      </a:pPr>
                      <a:r>
                        <a:rPr lang="en-US" sz="2399">
                          <a:solidFill>
                            <a:srgbClr val="000000"/>
                          </a:solidFill>
                          <a:latin typeface="Arimo"/>
                          <a:ea typeface="Arimo"/>
                          <a:cs typeface="Arimo"/>
                          <a:sym typeface="Arimo"/>
                        </a:rPr>
                        <a:t>Microsoft Azure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Intégration avec les outils Microsoft (Windows, Office 365). </a:t>
                      </a:r>
                      <a:endParaRPr lang="en-US" sz="1100"/>
                    </a:p>
                    <a:p>
                      <a:pPr algn="l">
                        <a:lnSpc>
                          <a:spcPts val="3359"/>
                        </a:lnSpc>
                      </a:pPr>
                      <a:r>
                        <a:rPr lang="en-US" sz="2399">
                          <a:solidFill>
                            <a:srgbClr val="000000"/>
                          </a:solidFill>
                          <a:latin typeface="Arimo"/>
                          <a:ea typeface="Arimo"/>
                          <a:cs typeface="Arimo"/>
                          <a:sym typeface="Arimo"/>
                        </a:rPr>
                        <a:t> - Idéal pour un cloud hybride.</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l">
                        <a:lnSpc>
                          <a:spcPts val="3359"/>
                        </a:lnSpc>
                        <a:defRPr/>
                      </a:pPr>
                      <a:r>
                        <a:rPr lang="en-US" sz="2399">
                          <a:solidFill>
                            <a:srgbClr val="000000"/>
                          </a:solidFill>
                          <a:latin typeface="Arimo"/>
                          <a:ea typeface="Arimo"/>
                          <a:cs typeface="Arimo"/>
                          <a:sym typeface="Arimo"/>
                        </a:rPr>
                        <a:t>- Structure tarifaire complexe. </a:t>
                      </a:r>
                      <a:endParaRPr lang="en-US" sz="1100"/>
                    </a:p>
                    <a:p>
                      <a:pPr algn="l">
                        <a:lnSpc>
                          <a:spcPts val="3359"/>
                        </a:lnSpc>
                      </a:pPr>
                      <a:r>
                        <a:rPr lang="en-US" sz="2399">
                          <a:solidFill>
                            <a:srgbClr val="000000"/>
                          </a:solidFill>
                          <a:latin typeface="Arimo"/>
                          <a:ea typeface="Arimo"/>
                          <a:cs typeface="Arimo"/>
                          <a:sym typeface="Arimo"/>
                        </a:rPr>
                        <a:t> - Nécessite un temps d'apprentissage pour les équipes non familières avec Microsoft.</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2"/>
                  </a:ext>
                </a:extLst>
              </a:tr>
              <a:tr h="1839681">
                <a:tc>
                  <a:txBody>
                    <a:bodyPr/>
                    <a:lstStyle/>
                    <a:p>
                      <a:pPr algn="l">
                        <a:lnSpc>
                          <a:spcPts val="3359"/>
                        </a:lnSpc>
                        <a:defRPr/>
                      </a:pPr>
                      <a:r>
                        <a:rPr lang="en-US" sz="2399">
                          <a:solidFill>
                            <a:srgbClr val="000000"/>
                          </a:solidFill>
                          <a:latin typeface="Arimo"/>
                          <a:ea typeface="Arimo"/>
                          <a:cs typeface="Arimo"/>
                          <a:sym typeface="Arimo"/>
                        </a:rPr>
                        <a:t>Google Cloud Platform (GCP)</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Excellentes capacités en big data et IA. </a:t>
                      </a:r>
                      <a:endParaRPr lang="en-US" sz="1100"/>
                    </a:p>
                    <a:p>
                      <a:pPr algn="l">
                        <a:lnSpc>
                          <a:spcPts val="3359"/>
                        </a:lnSpc>
                      </a:pPr>
                      <a:r>
                        <a:rPr lang="en-US" sz="2399">
                          <a:solidFill>
                            <a:srgbClr val="000000"/>
                          </a:solidFill>
                          <a:latin typeface="Arimo"/>
                          <a:ea typeface="Arimo"/>
                          <a:cs typeface="Arimo"/>
                          <a:sym typeface="Arimo"/>
                        </a:rPr>
                        <a:t> - Infrastructure optimisée pour des performances de haut niveau.</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l">
                        <a:lnSpc>
                          <a:spcPts val="3359"/>
                        </a:lnSpc>
                        <a:defRPr/>
                      </a:pPr>
                      <a:r>
                        <a:rPr lang="en-US" sz="2399">
                          <a:solidFill>
                            <a:srgbClr val="000000"/>
                          </a:solidFill>
                          <a:latin typeface="Arimo"/>
                          <a:ea typeface="Arimo"/>
                          <a:cs typeface="Arimo"/>
                          <a:sym typeface="Arimo"/>
                        </a:rPr>
                        <a:t>- Moins de services que AWS ou Azure, ce qui limite les options pour des besoins spécifiques. </a:t>
                      </a:r>
                      <a:endParaRPr lang="en-US" sz="1100"/>
                    </a:p>
                    <a:p>
                      <a:pPr algn="l">
                        <a:lnSpc>
                          <a:spcPts val="3359"/>
                        </a:lnSpc>
                      </a:pPr>
                      <a:r>
                        <a:rPr lang="en-US" sz="2399">
                          <a:solidFill>
                            <a:srgbClr val="000000"/>
                          </a:solidFill>
                          <a:latin typeface="Arimo"/>
                          <a:ea typeface="Arimo"/>
                          <a:cs typeface="Arimo"/>
                          <a:sym typeface="Arimo"/>
                        </a:rPr>
                        <a:t> - Interface jugée complexe pour les débutants.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3"/>
                  </a:ext>
                </a:extLst>
              </a:tr>
            </a:tbl>
          </a:graphicData>
        </a:graphic>
      </p:graphicFrame>
      <p:sp>
        <p:nvSpPr>
          <p:cNvPr id="3" name="Freeform 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2"/>
            <a:stretch>
              <a:fillRect/>
            </a:stretch>
          </a:blipFill>
        </p:spPr>
      </p:sp>
      <p:sp>
        <p:nvSpPr>
          <p:cNvPr id="4" name="Freeform 4"/>
          <p:cNvSpPr/>
          <p:nvPr/>
        </p:nvSpPr>
        <p:spPr>
          <a:xfrm>
            <a:off x="3067588" y="3080743"/>
            <a:ext cx="850357" cy="560091"/>
          </a:xfrm>
          <a:custGeom>
            <a:avLst/>
            <a:gdLst/>
            <a:ahLst/>
            <a:cxnLst/>
            <a:rect l="l" t="t" r="r" b="b"/>
            <a:pathLst>
              <a:path w="850357" h="560091">
                <a:moveTo>
                  <a:pt x="0" y="0"/>
                </a:moveTo>
                <a:lnTo>
                  <a:pt x="850357" y="0"/>
                </a:lnTo>
                <a:lnTo>
                  <a:pt x="850357" y="560091"/>
                </a:lnTo>
                <a:lnTo>
                  <a:pt x="0" y="560091"/>
                </a:lnTo>
                <a:lnTo>
                  <a:pt x="0" y="0"/>
                </a:lnTo>
                <a:close/>
              </a:path>
            </a:pathLst>
          </a:custGeom>
          <a:blipFill>
            <a:blip r:embed="rId3"/>
            <a:stretch>
              <a:fillRect/>
            </a:stretch>
          </a:blipFill>
        </p:spPr>
      </p:sp>
      <p:sp>
        <p:nvSpPr>
          <p:cNvPr id="5" name="Freeform 5"/>
          <p:cNvSpPr/>
          <p:nvPr/>
        </p:nvSpPr>
        <p:spPr>
          <a:xfrm>
            <a:off x="3138646" y="5247222"/>
            <a:ext cx="779300" cy="779300"/>
          </a:xfrm>
          <a:custGeom>
            <a:avLst/>
            <a:gdLst/>
            <a:ahLst/>
            <a:cxnLst/>
            <a:rect l="l" t="t" r="r" b="b"/>
            <a:pathLst>
              <a:path w="779300" h="779300">
                <a:moveTo>
                  <a:pt x="0" y="0"/>
                </a:moveTo>
                <a:lnTo>
                  <a:pt x="779299" y="0"/>
                </a:lnTo>
                <a:lnTo>
                  <a:pt x="779299" y="779300"/>
                </a:lnTo>
                <a:lnTo>
                  <a:pt x="0" y="779300"/>
                </a:lnTo>
                <a:lnTo>
                  <a:pt x="0" y="0"/>
                </a:lnTo>
                <a:close/>
              </a:path>
            </a:pathLst>
          </a:custGeom>
          <a:blipFill>
            <a:blip r:embed="rId4"/>
            <a:stretch>
              <a:fillRect/>
            </a:stretch>
          </a:blipFill>
        </p:spPr>
      </p:sp>
      <p:sp>
        <p:nvSpPr>
          <p:cNvPr id="6" name="Freeform 6"/>
          <p:cNvSpPr/>
          <p:nvPr/>
        </p:nvSpPr>
        <p:spPr>
          <a:xfrm>
            <a:off x="3205578" y="8018839"/>
            <a:ext cx="645435" cy="645435"/>
          </a:xfrm>
          <a:custGeom>
            <a:avLst/>
            <a:gdLst/>
            <a:ahLst/>
            <a:cxnLst/>
            <a:rect l="l" t="t" r="r" b="b"/>
            <a:pathLst>
              <a:path w="645435" h="645435">
                <a:moveTo>
                  <a:pt x="0" y="0"/>
                </a:moveTo>
                <a:lnTo>
                  <a:pt x="645435" y="0"/>
                </a:lnTo>
                <a:lnTo>
                  <a:pt x="645435" y="645434"/>
                </a:lnTo>
                <a:lnTo>
                  <a:pt x="0" y="645434"/>
                </a:lnTo>
                <a:lnTo>
                  <a:pt x="0" y="0"/>
                </a:lnTo>
                <a:close/>
              </a:path>
            </a:pathLst>
          </a:custGeom>
          <a:blipFill>
            <a:blip r:embed="rId5"/>
            <a:stretch>
              <a:fillRect/>
            </a:stretch>
          </a:blipFill>
        </p:spPr>
      </p:sp>
      <p:sp>
        <p:nvSpPr>
          <p:cNvPr id="7" name="TextBox 7"/>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8" name="TextBox 8"/>
          <p:cNvSpPr txBox="1"/>
          <p:nvPr/>
        </p:nvSpPr>
        <p:spPr>
          <a:xfrm>
            <a:off x="2197658" y="437787"/>
            <a:ext cx="1568047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des Acteurs du Marché</a:t>
            </a:r>
          </a:p>
        </p:txBody>
      </p:sp>
      <p:sp>
        <p:nvSpPr>
          <p:cNvPr id="9" name="TextBox 9"/>
          <p:cNvSpPr txBox="1"/>
          <p:nvPr/>
        </p:nvSpPr>
        <p:spPr>
          <a:xfrm>
            <a:off x="2197658" y="1260840"/>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Fournisseurs Internationaux :</a:t>
            </a:r>
          </a:p>
        </p:txBody>
      </p:sp>
      <p:grpSp>
        <p:nvGrpSpPr>
          <p:cNvPr id="10" name="Group 10"/>
          <p:cNvGrpSpPr/>
          <p:nvPr/>
        </p:nvGrpSpPr>
        <p:grpSpPr>
          <a:xfrm>
            <a:off x="17259676" y="9258300"/>
            <a:ext cx="827951" cy="8279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44327" y="1713884"/>
          <a:ext cx="17133809" cy="7890104"/>
        </p:xfrm>
        <a:graphic>
          <a:graphicData uri="http://schemas.openxmlformats.org/drawingml/2006/table">
            <a:tbl>
              <a:tblPr/>
              <a:tblGrid>
                <a:gridCol w="3441700">
                  <a:extLst>
                    <a:ext uri="{9D8B030D-6E8A-4147-A177-3AD203B41FA5}">
                      <a16:colId xmlns:a16="http://schemas.microsoft.com/office/drawing/2014/main" val="20000"/>
                    </a:ext>
                  </a:extLst>
                </a:gridCol>
                <a:gridCol w="6680589">
                  <a:extLst>
                    <a:ext uri="{9D8B030D-6E8A-4147-A177-3AD203B41FA5}">
                      <a16:colId xmlns:a16="http://schemas.microsoft.com/office/drawing/2014/main" val="20001"/>
                    </a:ext>
                  </a:extLst>
                </a:gridCol>
                <a:gridCol w="7011520">
                  <a:extLst>
                    <a:ext uri="{9D8B030D-6E8A-4147-A177-3AD203B41FA5}">
                      <a16:colId xmlns:a16="http://schemas.microsoft.com/office/drawing/2014/main" val="20002"/>
                    </a:ext>
                  </a:extLst>
                </a:gridCol>
              </a:tblGrid>
              <a:tr h="937445">
                <a:tc>
                  <a:txBody>
                    <a:bodyPr/>
                    <a:lstStyle/>
                    <a:p>
                      <a:pPr algn="l">
                        <a:lnSpc>
                          <a:spcPts val="3359"/>
                        </a:lnSpc>
                        <a:defRPr/>
                      </a:pPr>
                      <a:r>
                        <a:rPr lang="en-US" sz="2399">
                          <a:solidFill>
                            <a:srgbClr val="000000"/>
                          </a:solidFill>
                          <a:latin typeface="Arimo"/>
                          <a:ea typeface="Arimo"/>
                          <a:cs typeface="Arimo"/>
                          <a:sym typeface="Arimo"/>
                        </a:rPr>
                        <a:t>Cloud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l">
                        <a:lnSpc>
                          <a:spcPts val="3359"/>
                        </a:lnSpc>
                        <a:defRPr/>
                      </a:pPr>
                      <a:r>
                        <a:rPr lang="en-US" sz="2399">
                          <a:solidFill>
                            <a:srgbClr val="000000"/>
                          </a:solidFill>
                          <a:latin typeface="Arimo"/>
                          <a:ea typeface="Arimo"/>
                          <a:cs typeface="Arimo"/>
                          <a:sym typeface="Arimo"/>
                        </a:rPr>
                        <a:t>Avantages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tc>
                  <a:txBody>
                    <a:bodyPr/>
                    <a:lstStyle/>
                    <a:p>
                      <a:pPr algn="l">
                        <a:lnSpc>
                          <a:spcPts val="3359"/>
                        </a:lnSpc>
                        <a:defRPr/>
                      </a:pPr>
                      <a:r>
                        <a:rPr lang="en-US" sz="2399">
                          <a:solidFill>
                            <a:srgbClr val="000000"/>
                          </a:solidFill>
                          <a:latin typeface="Arimo"/>
                          <a:ea typeface="Arimo"/>
                          <a:cs typeface="Arimo"/>
                          <a:sym typeface="Arimo"/>
                        </a:rPr>
                        <a:t>Inconvénients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DB5E7"/>
                    </a:solidFill>
                  </a:tcPr>
                </a:tc>
                <a:extLst>
                  <a:ext uri="{0D108BD9-81ED-4DB2-BD59-A6C34878D82A}">
                    <a16:rowId xmlns:a16="http://schemas.microsoft.com/office/drawing/2014/main" val="10000"/>
                  </a:ext>
                </a:extLst>
              </a:tr>
              <a:tr h="2289941">
                <a:tc>
                  <a:txBody>
                    <a:bodyPr/>
                    <a:lstStyle/>
                    <a:p>
                      <a:pPr algn="l">
                        <a:lnSpc>
                          <a:spcPts val="3359"/>
                        </a:lnSpc>
                        <a:defRPr/>
                      </a:pPr>
                      <a:r>
                        <a:rPr lang="en-US" sz="2399">
                          <a:solidFill>
                            <a:srgbClr val="000000"/>
                          </a:solidFill>
                          <a:latin typeface="Arimo"/>
                          <a:ea typeface="Arimo"/>
                          <a:cs typeface="Arimo"/>
                          <a:sym typeface="Arimo"/>
                        </a:rPr>
                        <a:t>Maroc Telecom Cloud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Infrastructure robuste. </a:t>
                      </a:r>
                      <a:endParaRPr lang="en-US" sz="1100"/>
                    </a:p>
                    <a:p>
                      <a:pPr algn="l">
                        <a:lnSpc>
                          <a:spcPts val="3359"/>
                        </a:lnSpc>
                      </a:pPr>
                      <a:r>
                        <a:rPr lang="en-US" sz="2399">
                          <a:solidFill>
                            <a:srgbClr val="000000"/>
                          </a:solidFill>
                          <a:latin typeface="Arimo"/>
                          <a:ea typeface="Arimo"/>
                          <a:cs typeface="Arimo"/>
                          <a:sym typeface="Arimo"/>
                        </a:rPr>
                        <a:t> - Expertise reconnue en cybersécurité et gestion des infrastructures numériques.s.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8AB8E1"/>
                    </a:solidFill>
                  </a:tcPr>
                </a:tc>
                <a:tc>
                  <a:txBody>
                    <a:bodyPr/>
                    <a:lstStyle/>
                    <a:p>
                      <a:pPr algn="l">
                        <a:lnSpc>
                          <a:spcPts val="3359"/>
                        </a:lnSpc>
                        <a:defRPr/>
                      </a:pPr>
                      <a:r>
                        <a:rPr lang="en-US" sz="2399">
                          <a:solidFill>
                            <a:srgbClr val="000000"/>
                          </a:solidFill>
                          <a:latin typeface="Arimo"/>
                          <a:ea typeface="Arimo"/>
                          <a:cs typeface="Arimo"/>
                          <a:sym typeface="Arimo"/>
                        </a:rPr>
                        <a:t>- Services coûteux. </a:t>
                      </a:r>
                      <a:endParaRPr lang="en-US" sz="1100"/>
                    </a:p>
                    <a:p>
                      <a:pPr algn="l">
                        <a:lnSpc>
                          <a:spcPts val="3359"/>
                        </a:lnSpc>
                      </a:pPr>
                      <a:r>
                        <a:rPr lang="en-US" sz="2399">
                          <a:solidFill>
                            <a:srgbClr val="000000"/>
                          </a:solidFill>
                          <a:latin typeface="Arimo"/>
                          <a:ea typeface="Arimo"/>
                          <a:cs typeface="Arimo"/>
                          <a:sym typeface="Arimo"/>
                        </a:rPr>
                        <a:t> - Moins flexible pour les PME. </a:t>
                      </a:r>
                    </a:p>
                    <a:p>
                      <a:pPr algn="l">
                        <a:lnSpc>
                          <a:spcPts val="3359"/>
                        </a:lnSpc>
                      </a:pPr>
                      <a:r>
                        <a:rPr lang="en-US" sz="2399">
                          <a:solidFill>
                            <a:srgbClr val="000000"/>
                          </a:solidFill>
                          <a:latin typeface="Arimo"/>
                          <a:ea typeface="Arimo"/>
                          <a:cs typeface="Arimo"/>
                          <a:sym typeface="Arimo"/>
                        </a:rPr>
                        <a:t> - Manque d'innovation comparé aux acteurs mondiaux.</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1"/>
                  </a:ext>
                </a:extLst>
              </a:tr>
              <a:tr h="2372777">
                <a:tc>
                  <a:txBody>
                    <a:bodyPr/>
                    <a:lstStyle/>
                    <a:p>
                      <a:pPr algn="l">
                        <a:lnSpc>
                          <a:spcPts val="3359"/>
                        </a:lnSpc>
                        <a:defRPr/>
                      </a:pPr>
                      <a:r>
                        <a:rPr lang="en-US" sz="2399">
                          <a:solidFill>
                            <a:srgbClr val="000000"/>
                          </a:solidFill>
                          <a:latin typeface="Arimo"/>
                          <a:ea typeface="Arimo"/>
                          <a:cs typeface="Arimo"/>
                          <a:sym typeface="Arimo"/>
                        </a:rPr>
                        <a:t>Inwi Cloud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Solutions locales avec souveraineté des données. </a:t>
                      </a:r>
                      <a:endParaRPr lang="en-US" sz="1100"/>
                    </a:p>
                    <a:p>
                      <a:pPr algn="l">
                        <a:lnSpc>
                          <a:spcPts val="3359"/>
                        </a:lnSpc>
                      </a:pPr>
                      <a:r>
                        <a:rPr lang="en-US" sz="2399">
                          <a:solidFill>
                            <a:srgbClr val="000000"/>
                          </a:solidFill>
                          <a:latin typeface="Arimo"/>
                          <a:ea typeface="Arimo"/>
                          <a:cs typeface="Arimo"/>
                          <a:sym typeface="Arimo"/>
                        </a:rPr>
                        <a:t> - Flexible et abordable, offre "pay as you go".</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l">
                        <a:lnSpc>
                          <a:spcPts val="3359"/>
                        </a:lnSpc>
                        <a:defRPr/>
                      </a:pPr>
                      <a:r>
                        <a:rPr lang="en-US" sz="2399">
                          <a:solidFill>
                            <a:srgbClr val="000000"/>
                          </a:solidFill>
                          <a:latin typeface="Arimo"/>
                          <a:ea typeface="Arimo"/>
                          <a:cs typeface="Arimo"/>
                          <a:sym typeface="Arimo"/>
                        </a:rPr>
                        <a:t>- Couverture inégale, surtout dans les zones rurales. </a:t>
                      </a:r>
                      <a:endParaRPr lang="en-US" sz="1100"/>
                    </a:p>
                    <a:p>
                      <a:pPr algn="l">
                        <a:lnSpc>
                          <a:spcPts val="3359"/>
                        </a:lnSpc>
                      </a:pPr>
                      <a:r>
                        <a:rPr lang="en-US" sz="2399">
                          <a:solidFill>
                            <a:srgbClr val="000000"/>
                          </a:solidFill>
                          <a:latin typeface="Arimo"/>
                          <a:ea typeface="Arimo"/>
                          <a:cs typeface="Arimo"/>
                          <a:sym typeface="Arimo"/>
                        </a:rPr>
                        <a:t> - Non adapté aux grandes entreprises avec des besoins complexes.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2"/>
                  </a:ext>
                </a:extLst>
              </a:tr>
              <a:tr h="2289941">
                <a:tc>
                  <a:txBody>
                    <a:bodyPr/>
                    <a:lstStyle/>
                    <a:p>
                      <a:pPr algn="l">
                        <a:lnSpc>
                          <a:spcPts val="3359"/>
                        </a:lnSpc>
                        <a:defRPr/>
                      </a:pPr>
                      <a:r>
                        <a:rPr lang="en-US" sz="2399">
                          <a:solidFill>
                            <a:srgbClr val="000000"/>
                          </a:solidFill>
                          <a:latin typeface="Arimo"/>
                          <a:ea typeface="Arimo"/>
                          <a:cs typeface="Arimo"/>
                          <a:sym typeface="Arimo"/>
                        </a:rPr>
                        <a:t>Orange Maroc Cloud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C4ED"/>
                    </a:solidFill>
                  </a:tcPr>
                </a:tc>
                <a:tc>
                  <a:txBody>
                    <a:bodyPr/>
                    <a:lstStyle/>
                    <a:p>
                      <a:pPr algn="l">
                        <a:lnSpc>
                          <a:spcPts val="3359"/>
                        </a:lnSpc>
                        <a:defRPr/>
                      </a:pPr>
                      <a:r>
                        <a:rPr lang="en-US" sz="2399">
                          <a:solidFill>
                            <a:srgbClr val="000000"/>
                          </a:solidFill>
                          <a:latin typeface="Arimo"/>
                          <a:ea typeface="Arimo"/>
                          <a:cs typeface="Arimo"/>
                          <a:sym typeface="Arimo"/>
                        </a:rPr>
                        <a:t>- Haute disponibilité. </a:t>
                      </a:r>
                      <a:endParaRPr lang="en-US" sz="1100"/>
                    </a:p>
                    <a:p>
                      <a:pPr algn="l">
                        <a:lnSpc>
                          <a:spcPts val="3359"/>
                        </a:lnSpc>
                      </a:pPr>
                      <a:r>
                        <a:rPr lang="en-US" sz="2399">
                          <a:solidFill>
                            <a:srgbClr val="000000"/>
                          </a:solidFill>
                          <a:latin typeface="Arimo"/>
                          <a:ea typeface="Arimo"/>
                          <a:cs typeface="Arimo"/>
                          <a:sym typeface="Arimo"/>
                        </a:rPr>
                        <a:t> - Sécurité de pointe et bon support. </a:t>
                      </a:r>
                    </a:p>
                    <a:p>
                      <a:pPr algn="l">
                        <a:lnSpc>
                          <a:spcPts val="3359"/>
                        </a:lnSpc>
                      </a:pPr>
                      <a:r>
                        <a:rPr lang="en-US" sz="2399">
                          <a:solidFill>
                            <a:srgbClr val="000000"/>
                          </a:solidFill>
                          <a:latin typeface="Arimo"/>
                          <a:ea typeface="Arimo"/>
                          <a:cs typeface="Arimo"/>
                          <a:sym typeface="Arimo"/>
                        </a:rPr>
                        <a:t> - Gestion complète des services.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tc>
                  <a:txBody>
                    <a:bodyPr/>
                    <a:lstStyle/>
                    <a:p>
                      <a:pPr algn="l">
                        <a:lnSpc>
                          <a:spcPts val="3359"/>
                        </a:lnSpc>
                        <a:defRPr/>
                      </a:pPr>
                      <a:r>
                        <a:rPr lang="en-US" sz="2399">
                          <a:solidFill>
                            <a:srgbClr val="000000"/>
                          </a:solidFill>
                          <a:latin typeface="Arimo"/>
                          <a:ea typeface="Arimo"/>
                          <a:cs typeface="Arimo"/>
                          <a:sym typeface="Arimo"/>
                        </a:rPr>
                        <a:t>- Tarification plus élevée. </a:t>
                      </a:r>
                      <a:endParaRPr lang="en-US" sz="1100"/>
                    </a:p>
                    <a:p>
                      <a:pPr algn="l">
                        <a:lnSpc>
                          <a:spcPts val="3359"/>
                        </a:lnSpc>
                      </a:pPr>
                      <a:r>
                        <a:rPr lang="en-US" sz="2399">
                          <a:solidFill>
                            <a:srgbClr val="000000"/>
                          </a:solidFill>
                          <a:latin typeface="Arimo"/>
                          <a:ea typeface="Arimo"/>
                          <a:cs typeface="Arimo"/>
                          <a:sym typeface="Arimo"/>
                        </a:rPr>
                        <a:t> - Nécessite des ajustements pour correspondre aux besoins spécifiques du marché marocain.</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4BBE4"/>
                    </a:solidFill>
                  </a:tcPr>
                </a:tc>
                <a:extLst>
                  <a:ext uri="{0D108BD9-81ED-4DB2-BD59-A6C34878D82A}">
                    <a16:rowId xmlns:a16="http://schemas.microsoft.com/office/drawing/2014/main" val="10003"/>
                  </a:ext>
                </a:extLst>
              </a:tr>
            </a:tbl>
          </a:graphicData>
        </a:graphic>
      </p:graphicFrame>
      <p:sp>
        <p:nvSpPr>
          <p:cNvPr id="3" name="Freeform 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2"/>
            <a:stretch>
              <a:fillRect/>
            </a:stretch>
          </a:blipFill>
        </p:spPr>
      </p:sp>
      <p:sp>
        <p:nvSpPr>
          <p:cNvPr id="4" name="Freeform 4"/>
          <p:cNvSpPr/>
          <p:nvPr/>
        </p:nvSpPr>
        <p:spPr>
          <a:xfrm>
            <a:off x="2687123" y="2967308"/>
            <a:ext cx="1103763" cy="573957"/>
          </a:xfrm>
          <a:custGeom>
            <a:avLst/>
            <a:gdLst/>
            <a:ahLst/>
            <a:cxnLst/>
            <a:rect l="l" t="t" r="r" b="b"/>
            <a:pathLst>
              <a:path w="1103763" h="573957">
                <a:moveTo>
                  <a:pt x="0" y="0"/>
                </a:moveTo>
                <a:lnTo>
                  <a:pt x="1103763" y="0"/>
                </a:lnTo>
                <a:lnTo>
                  <a:pt x="1103763" y="573957"/>
                </a:lnTo>
                <a:lnTo>
                  <a:pt x="0" y="573957"/>
                </a:lnTo>
                <a:lnTo>
                  <a:pt x="0" y="0"/>
                </a:lnTo>
                <a:close/>
              </a:path>
            </a:pathLst>
          </a:custGeom>
          <a:blipFill>
            <a:blip r:embed="rId3"/>
            <a:stretch>
              <a:fillRect/>
            </a:stretch>
          </a:blipFill>
        </p:spPr>
      </p:sp>
      <p:sp>
        <p:nvSpPr>
          <p:cNvPr id="5" name="Freeform 5"/>
          <p:cNvSpPr/>
          <p:nvPr/>
        </p:nvSpPr>
        <p:spPr>
          <a:xfrm>
            <a:off x="2853920" y="5303390"/>
            <a:ext cx="936966" cy="835015"/>
          </a:xfrm>
          <a:custGeom>
            <a:avLst/>
            <a:gdLst/>
            <a:ahLst/>
            <a:cxnLst/>
            <a:rect l="l" t="t" r="r" b="b"/>
            <a:pathLst>
              <a:path w="936966" h="835015">
                <a:moveTo>
                  <a:pt x="0" y="0"/>
                </a:moveTo>
                <a:lnTo>
                  <a:pt x="936966" y="0"/>
                </a:lnTo>
                <a:lnTo>
                  <a:pt x="936966" y="835015"/>
                </a:lnTo>
                <a:lnTo>
                  <a:pt x="0" y="835015"/>
                </a:lnTo>
                <a:lnTo>
                  <a:pt x="0" y="0"/>
                </a:lnTo>
                <a:close/>
              </a:path>
            </a:pathLst>
          </a:custGeom>
          <a:blipFill>
            <a:blip r:embed="rId4"/>
            <a:stretch>
              <a:fillRect l="-56693" r="-49971" b="-15949"/>
            </a:stretch>
          </a:blipFill>
        </p:spPr>
      </p:sp>
      <p:sp>
        <p:nvSpPr>
          <p:cNvPr id="6" name="Freeform 6"/>
          <p:cNvSpPr/>
          <p:nvPr/>
        </p:nvSpPr>
        <p:spPr>
          <a:xfrm>
            <a:off x="2936523" y="7686718"/>
            <a:ext cx="771760" cy="603140"/>
          </a:xfrm>
          <a:custGeom>
            <a:avLst/>
            <a:gdLst/>
            <a:ahLst/>
            <a:cxnLst/>
            <a:rect l="l" t="t" r="r" b="b"/>
            <a:pathLst>
              <a:path w="771760" h="603140">
                <a:moveTo>
                  <a:pt x="0" y="0"/>
                </a:moveTo>
                <a:lnTo>
                  <a:pt x="771760" y="0"/>
                </a:lnTo>
                <a:lnTo>
                  <a:pt x="771760" y="603140"/>
                </a:lnTo>
                <a:lnTo>
                  <a:pt x="0" y="603140"/>
                </a:lnTo>
                <a:lnTo>
                  <a:pt x="0" y="0"/>
                </a:lnTo>
                <a:close/>
              </a:path>
            </a:pathLst>
          </a:custGeom>
          <a:blipFill>
            <a:blip r:embed="rId5"/>
            <a:stretch>
              <a:fillRect l="-108413" t="-55661" r="-109621" b="-57986"/>
            </a:stretch>
          </a:blipFill>
        </p:spPr>
      </p:sp>
      <p:sp>
        <p:nvSpPr>
          <p:cNvPr id="7" name="TextBox 7"/>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8" name="TextBox 8"/>
          <p:cNvSpPr txBox="1"/>
          <p:nvPr/>
        </p:nvSpPr>
        <p:spPr>
          <a:xfrm>
            <a:off x="2197658" y="417402"/>
            <a:ext cx="1568047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des Acteurs du Marché</a:t>
            </a:r>
          </a:p>
        </p:txBody>
      </p:sp>
      <p:sp>
        <p:nvSpPr>
          <p:cNvPr id="9" name="TextBox 9"/>
          <p:cNvSpPr txBox="1"/>
          <p:nvPr/>
        </p:nvSpPr>
        <p:spPr>
          <a:xfrm>
            <a:off x="2216708" y="1192103"/>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Fournisseurs nationaux :</a:t>
            </a:r>
          </a:p>
        </p:txBody>
      </p:sp>
      <p:grpSp>
        <p:nvGrpSpPr>
          <p:cNvPr id="10" name="Group 10"/>
          <p:cNvGrpSpPr/>
          <p:nvPr/>
        </p:nvGrpSpPr>
        <p:grpSpPr>
          <a:xfrm>
            <a:off x="17259676" y="9258300"/>
            <a:ext cx="827951" cy="8279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446" y="382080"/>
            <a:ext cx="11817791"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LES ACTEURS DE CLOUD </a:t>
            </a:r>
          </a:p>
          <a:p>
            <a:pPr algn="l">
              <a:lnSpc>
                <a:spcPts val="5599"/>
              </a:lnSpc>
            </a:pPr>
            <a:endParaRPr lang="en-US" sz="3999" b="1">
              <a:solidFill>
                <a:srgbClr val="006CCD"/>
              </a:solidFill>
              <a:latin typeface="Open Sans Bold"/>
              <a:ea typeface="Open Sans Bold"/>
              <a:cs typeface="Open Sans Bold"/>
              <a:sym typeface="Open Sans Bold"/>
            </a:endParaRPr>
          </a:p>
        </p:txBody>
      </p:sp>
      <p:sp>
        <p:nvSpPr>
          <p:cNvPr id="3" name="TextBox 3"/>
          <p:cNvSpPr txBox="1"/>
          <p:nvPr/>
        </p:nvSpPr>
        <p:spPr>
          <a:xfrm>
            <a:off x="4503106" y="1278949"/>
            <a:ext cx="9792609" cy="1198591"/>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00B2FF"/>
                </a:solidFill>
                <a:latin typeface="Inter Ultra-Bold"/>
                <a:ea typeface="Inter Ultra-Bold"/>
                <a:cs typeface="Inter Ultra-Bold"/>
                <a:sym typeface="Inter Ultra-Bold"/>
              </a:rPr>
              <a:t>Choix du fournisseur de cloud selon votre entreprise</a:t>
            </a:r>
          </a:p>
        </p:txBody>
      </p:sp>
      <p:sp>
        <p:nvSpPr>
          <p:cNvPr id="4" name="AutoShape 4"/>
          <p:cNvSpPr/>
          <p:nvPr/>
        </p:nvSpPr>
        <p:spPr>
          <a:xfrm>
            <a:off x="4071339" y="7625848"/>
            <a:ext cx="10224376" cy="0"/>
          </a:xfrm>
          <a:prstGeom prst="line">
            <a:avLst/>
          </a:prstGeom>
          <a:ln w="66675" cap="flat">
            <a:solidFill>
              <a:srgbClr val="36559C"/>
            </a:solidFill>
            <a:prstDash val="solid"/>
            <a:headEnd type="none" w="sm" len="sm"/>
            <a:tailEnd type="none" w="sm" len="sm"/>
          </a:ln>
        </p:spPr>
      </p:sp>
      <p:grpSp>
        <p:nvGrpSpPr>
          <p:cNvPr id="5" name="Group 5"/>
          <p:cNvGrpSpPr/>
          <p:nvPr/>
        </p:nvGrpSpPr>
        <p:grpSpPr>
          <a:xfrm>
            <a:off x="1577989" y="6692291"/>
            <a:ext cx="6115106" cy="2660966"/>
            <a:chOff x="0" y="0"/>
            <a:chExt cx="1481018" cy="644459"/>
          </a:xfrm>
        </p:grpSpPr>
        <p:sp>
          <p:nvSpPr>
            <p:cNvPr id="6" name="Freeform 6"/>
            <p:cNvSpPr/>
            <p:nvPr/>
          </p:nvSpPr>
          <p:spPr>
            <a:xfrm>
              <a:off x="0" y="0"/>
              <a:ext cx="1481018" cy="644459"/>
            </a:xfrm>
            <a:custGeom>
              <a:avLst/>
              <a:gdLst/>
              <a:ahLst/>
              <a:cxnLst/>
              <a:rect l="l" t="t" r="r" b="b"/>
              <a:pathLst>
                <a:path w="1481018" h="644459">
                  <a:moveTo>
                    <a:pt x="30385" y="0"/>
                  </a:moveTo>
                  <a:lnTo>
                    <a:pt x="1450633" y="0"/>
                  </a:lnTo>
                  <a:cubicBezTo>
                    <a:pt x="1458692" y="0"/>
                    <a:pt x="1466420" y="3201"/>
                    <a:pt x="1472118" y="8899"/>
                  </a:cubicBezTo>
                  <a:cubicBezTo>
                    <a:pt x="1477817" y="14598"/>
                    <a:pt x="1481018" y="22326"/>
                    <a:pt x="1481018" y="30385"/>
                  </a:cubicBezTo>
                  <a:lnTo>
                    <a:pt x="1481018" y="614075"/>
                  </a:lnTo>
                  <a:cubicBezTo>
                    <a:pt x="1481018" y="630856"/>
                    <a:pt x="1467414" y="644459"/>
                    <a:pt x="1450633" y="644459"/>
                  </a:cubicBezTo>
                  <a:lnTo>
                    <a:pt x="30385" y="644459"/>
                  </a:lnTo>
                  <a:cubicBezTo>
                    <a:pt x="13604" y="644459"/>
                    <a:pt x="0" y="630856"/>
                    <a:pt x="0" y="614075"/>
                  </a:cubicBezTo>
                  <a:lnTo>
                    <a:pt x="0" y="30385"/>
                  </a:lnTo>
                  <a:cubicBezTo>
                    <a:pt x="0" y="13604"/>
                    <a:pt x="13604" y="0"/>
                    <a:pt x="30385" y="0"/>
                  </a:cubicBezTo>
                  <a:close/>
                </a:path>
              </a:pathLst>
            </a:custGeom>
            <a:solidFill>
              <a:srgbClr val="E6EDF5"/>
            </a:solidFill>
          </p:spPr>
        </p:sp>
        <p:sp>
          <p:nvSpPr>
            <p:cNvPr id="7" name="TextBox 7"/>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586077" y="6181480"/>
            <a:ext cx="6107017" cy="1021624"/>
            <a:chOff x="0" y="0"/>
            <a:chExt cx="1479059" cy="247427"/>
          </a:xfrm>
        </p:grpSpPr>
        <p:sp>
          <p:nvSpPr>
            <p:cNvPr id="9" name="Freeform 9"/>
            <p:cNvSpPr/>
            <p:nvPr/>
          </p:nvSpPr>
          <p:spPr>
            <a:xfrm>
              <a:off x="0" y="0"/>
              <a:ext cx="1479059" cy="247427"/>
            </a:xfrm>
            <a:custGeom>
              <a:avLst/>
              <a:gdLst/>
              <a:ahLst/>
              <a:cxnLst/>
              <a:rect l="l" t="t" r="r" b="b"/>
              <a:pathLst>
                <a:path w="1479059" h="247427">
                  <a:moveTo>
                    <a:pt x="64653" y="0"/>
                  </a:moveTo>
                  <a:lnTo>
                    <a:pt x="1414406" y="0"/>
                  </a:lnTo>
                  <a:cubicBezTo>
                    <a:pt x="1431553" y="0"/>
                    <a:pt x="1447998" y="6812"/>
                    <a:pt x="1460123" y="18936"/>
                  </a:cubicBezTo>
                  <a:cubicBezTo>
                    <a:pt x="1472247" y="31061"/>
                    <a:pt x="1479059" y="47506"/>
                    <a:pt x="1479059" y="64653"/>
                  </a:cubicBezTo>
                  <a:lnTo>
                    <a:pt x="1479059" y="182774"/>
                  </a:lnTo>
                  <a:cubicBezTo>
                    <a:pt x="1479059" y="199921"/>
                    <a:pt x="1472247" y="216366"/>
                    <a:pt x="1460123" y="228491"/>
                  </a:cubicBezTo>
                  <a:cubicBezTo>
                    <a:pt x="1447998" y="240615"/>
                    <a:pt x="1431553" y="247427"/>
                    <a:pt x="1414406" y="247427"/>
                  </a:cubicBezTo>
                  <a:lnTo>
                    <a:pt x="64653" y="247427"/>
                  </a:lnTo>
                  <a:cubicBezTo>
                    <a:pt x="47506" y="247427"/>
                    <a:pt x="31061" y="240615"/>
                    <a:pt x="18936" y="228491"/>
                  </a:cubicBezTo>
                  <a:cubicBezTo>
                    <a:pt x="6812" y="216366"/>
                    <a:pt x="0" y="199921"/>
                    <a:pt x="0" y="182774"/>
                  </a:cubicBezTo>
                  <a:lnTo>
                    <a:pt x="0" y="64653"/>
                  </a:lnTo>
                  <a:cubicBezTo>
                    <a:pt x="0" y="47506"/>
                    <a:pt x="6812" y="31061"/>
                    <a:pt x="18936" y="18936"/>
                  </a:cubicBezTo>
                  <a:cubicBezTo>
                    <a:pt x="31061" y="6812"/>
                    <a:pt x="47506" y="0"/>
                    <a:pt x="64653" y="0"/>
                  </a:cubicBezTo>
                  <a:close/>
                </a:path>
              </a:pathLst>
            </a:custGeom>
            <a:solidFill>
              <a:srgbClr val="36559C"/>
            </a:solidFill>
          </p:spPr>
        </p:sp>
        <p:sp>
          <p:nvSpPr>
            <p:cNvPr id="10" name="TextBox 10"/>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822452" y="6692291"/>
            <a:ext cx="6115106" cy="2660966"/>
            <a:chOff x="0" y="0"/>
            <a:chExt cx="1481018" cy="644459"/>
          </a:xfrm>
        </p:grpSpPr>
        <p:sp>
          <p:nvSpPr>
            <p:cNvPr id="12" name="Freeform 12"/>
            <p:cNvSpPr/>
            <p:nvPr/>
          </p:nvSpPr>
          <p:spPr>
            <a:xfrm>
              <a:off x="0" y="0"/>
              <a:ext cx="1481018" cy="644459"/>
            </a:xfrm>
            <a:custGeom>
              <a:avLst/>
              <a:gdLst/>
              <a:ahLst/>
              <a:cxnLst/>
              <a:rect l="l" t="t" r="r" b="b"/>
              <a:pathLst>
                <a:path w="1481018" h="644459">
                  <a:moveTo>
                    <a:pt x="30385" y="0"/>
                  </a:moveTo>
                  <a:lnTo>
                    <a:pt x="1450633" y="0"/>
                  </a:lnTo>
                  <a:cubicBezTo>
                    <a:pt x="1458692" y="0"/>
                    <a:pt x="1466420" y="3201"/>
                    <a:pt x="1472118" y="8899"/>
                  </a:cubicBezTo>
                  <a:cubicBezTo>
                    <a:pt x="1477817" y="14598"/>
                    <a:pt x="1481018" y="22326"/>
                    <a:pt x="1481018" y="30385"/>
                  </a:cubicBezTo>
                  <a:lnTo>
                    <a:pt x="1481018" y="614075"/>
                  </a:lnTo>
                  <a:cubicBezTo>
                    <a:pt x="1481018" y="630856"/>
                    <a:pt x="1467414" y="644459"/>
                    <a:pt x="1450633" y="644459"/>
                  </a:cubicBezTo>
                  <a:lnTo>
                    <a:pt x="30385" y="644459"/>
                  </a:lnTo>
                  <a:cubicBezTo>
                    <a:pt x="13604" y="644459"/>
                    <a:pt x="0" y="630856"/>
                    <a:pt x="0" y="614075"/>
                  </a:cubicBezTo>
                  <a:lnTo>
                    <a:pt x="0" y="30385"/>
                  </a:lnTo>
                  <a:cubicBezTo>
                    <a:pt x="0" y="13604"/>
                    <a:pt x="13604" y="0"/>
                    <a:pt x="30385" y="0"/>
                  </a:cubicBezTo>
                  <a:close/>
                </a:path>
              </a:pathLst>
            </a:custGeom>
            <a:solidFill>
              <a:srgbClr val="E6EDF5"/>
            </a:solidFill>
          </p:spPr>
        </p:sp>
        <p:sp>
          <p:nvSpPr>
            <p:cNvPr id="13" name="TextBox 13"/>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830541" y="6181480"/>
            <a:ext cx="6107017" cy="1021624"/>
            <a:chOff x="0" y="0"/>
            <a:chExt cx="1479059" cy="247427"/>
          </a:xfrm>
        </p:grpSpPr>
        <p:sp>
          <p:nvSpPr>
            <p:cNvPr id="15" name="Freeform 15"/>
            <p:cNvSpPr/>
            <p:nvPr/>
          </p:nvSpPr>
          <p:spPr>
            <a:xfrm>
              <a:off x="0" y="0"/>
              <a:ext cx="1479059" cy="247427"/>
            </a:xfrm>
            <a:custGeom>
              <a:avLst/>
              <a:gdLst/>
              <a:ahLst/>
              <a:cxnLst/>
              <a:rect l="l" t="t" r="r" b="b"/>
              <a:pathLst>
                <a:path w="1479059" h="247427">
                  <a:moveTo>
                    <a:pt x="64653" y="0"/>
                  </a:moveTo>
                  <a:lnTo>
                    <a:pt x="1414406" y="0"/>
                  </a:lnTo>
                  <a:cubicBezTo>
                    <a:pt x="1431553" y="0"/>
                    <a:pt x="1447998" y="6812"/>
                    <a:pt x="1460123" y="18936"/>
                  </a:cubicBezTo>
                  <a:cubicBezTo>
                    <a:pt x="1472247" y="31061"/>
                    <a:pt x="1479059" y="47506"/>
                    <a:pt x="1479059" y="64653"/>
                  </a:cubicBezTo>
                  <a:lnTo>
                    <a:pt x="1479059" y="182774"/>
                  </a:lnTo>
                  <a:cubicBezTo>
                    <a:pt x="1479059" y="199921"/>
                    <a:pt x="1472247" y="216366"/>
                    <a:pt x="1460123" y="228491"/>
                  </a:cubicBezTo>
                  <a:cubicBezTo>
                    <a:pt x="1447998" y="240615"/>
                    <a:pt x="1431553" y="247427"/>
                    <a:pt x="1414406" y="247427"/>
                  </a:cubicBezTo>
                  <a:lnTo>
                    <a:pt x="64653" y="247427"/>
                  </a:lnTo>
                  <a:cubicBezTo>
                    <a:pt x="47506" y="247427"/>
                    <a:pt x="31061" y="240615"/>
                    <a:pt x="18936" y="228491"/>
                  </a:cubicBezTo>
                  <a:cubicBezTo>
                    <a:pt x="6812" y="216366"/>
                    <a:pt x="0" y="199921"/>
                    <a:pt x="0" y="182774"/>
                  </a:cubicBezTo>
                  <a:lnTo>
                    <a:pt x="0" y="64653"/>
                  </a:lnTo>
                  <a:cubicBezTo>
                    <a:pt x="0" y="47506"/>
                    <a:pt x="6812" y="31061"/>
                    <a:pt x="18936" y="18936"/>
                  </a:cubicBezTo>
                  <a:cubicBezTo>
                    <a:pt x="31061" y="6812"/>
                    <a:pt x="47506" y="0"/>
                    <a:pt x="64653" y="0"/>
                  </a:cubicBezTo>
                  <a:close/>
                </a:path>
              </a:pathLst>
            </a:custGeom>
            <a:solidFill>
              <a:srgbClr val="36559C"/>
            </a:solidFill>
          </p:spPr>
        </p:sp>
        <p:sp>
          <p:nvSpPr>
            <p:cNvPr id="16" name="TextBox 16"/>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722129" y="4721629"/>
            <a:ext cx="843741" cy="843741"/>
          </a:xfrm>
          <a:custGeom>
            <a:avLst/>
            <a:gdLst/>
            <a:ahLst/>
            <a:cxnLst/>
            <a:rect l="l" t="t" r="r" b="b"/>
            <a:pathLst>
              <a:path w="843741" h="843741">
                <a:moveTo>
                  <a:pt x="0" y="0"/>
                </a:moveTo>
                <a:lnTo>
                  <a:pt x="843742" y="0"/>
                </a:lnTo>
                <a:lnTo>
                  <a:pt x="843742" y="843742"/>
                </a:lnTo>
                <a:lnTo>
                  <a:pt x="0" y="843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2054131" y="7297703"/>
            <a:ext cx="5162820" cy="2187661"/>
          </a:xfrm>
          <a:prstGeom prst="rect">
            <a:avLst/>
          </a:prstGeom>
        </p:spPr>
        <p:txBody>
          <a:bodyPr lIns="0" tIns="0" rIns="0" bIns="0" rtlCol="0" anchor="t">
            <a:spAutoFit/>
          </a:bodyPr>
          <a:lstStyle/>
          <a:p>
            <a:pPr algn="just">
              <a:lnSpc>
                <a:spcPts val="2981"/>
              </a:lnSpc>
            </a:pPr>
            <a:r>
              <a:rPr lang="en-US" sz="2241" b="1" spc="121">
                <a:solidFill>
                  <a:srgbClr val="24314F"/>
                </a:solidFill>
                <a:latin typeface="Inter Bold"/>
                <a:ea typeface="Inter Bold"/>
                <a:cs typeface="Inter Bold"/>
                <a:sym typeface="Inter Bold"/>
              </a:rPr>
              <a:t>Recommandation: </a:t>
            </a:r>
            <a:r>
              <a:rPr lang="en-US" sz="2241" spc="121">
                <a:solidFill>
                  <a:srgbClr val="24314F"/>
                </a:solidFill>
                <a:latin typeface="Inter"/>
                <a:ea typeface="Inter"/>
                <a:cs typeface="Inter"/>
                <a:sym typeface="Inter"/>
              </a:rPr>
              <a:t>Maroc Telecom ou Orange Maroc</a:t>
            </a:r>
          </a:p>
          <a:p>
            <a:pPr algn="just">
              <a:lnSpc>
                <a:spcPts val="2801"/>
              </a:lnSpc>
            </a:pPr>
            <a:r>
              <a:rPr lang="en-US" sz="2241" b="1">
                <a:solidFill>
                  <a:srgbClr val="24314F"/>
                </a:solidFill>
                <a:latin typeface="Inter Bold"/>
                <a:ea typeface="Inter Bold"/>
                <a:cs typeface="Inter Bold"/>
                <a:sym typeface="Inter Bold"/>
              </a:rPr>
              <a:t>Raisons:</a:t>
            </a:r>
            <a:r>
              <a:rPr lang="en-US" sz="2241">
                <a:solidFill>
                  <a:srgbClr val="24314F"/>
                </a:solidFill>
                <a:latin typeface="Inter"/>
                <a:ea typeface="Inter"/>
                <a:cs typeface="Inter"/>
                <a:sym typeface="Inter"/>
              </a:rPr>
              <a:t> Robustes,sécurisés, adaptés aux grandes infrastructures et besoins complexes.</a:t>
            </a:r>
          </a:p>
          <a:p>
            <a:pPr algn="just">
              <a:lnSpc>
                <a:spcPts val="3137"/>
              </a:lnSpc>
            </a:pPr>
            <a:endParaRPr lang="en-US" sz="2241">
              <a:solidFill>
                <a:srgbClr val="24314F"/>
              </a:solidFill>
              <a:latin typeface="Inter"/>
              <a:ea typeface="Inter"/>
              <a:cs typeface="Inter"/>
              <a:sym typeface="Inter"/>
            </a:endParaRPr>
          </a:p>
        </p:txBody>
      </p:sp>
      <p:sp>
        <p:nvSpPr>
          <p:cNvPr id="19" name="TextBox 19"/>
          <p:cNvSpPr txBox="1"/>
          <p:nvPr/>
        </p:nvSpPr>
        <p:spPr>
          <a:xfrm>
            <a:off x="2086512" y="6261662"/>
            <a:ext cx="5169649" cy="861258"/>
          </a:xfrm>
          <a:prstGeom prst="rect">
            <a:avLst/>
          </a:prstGeom>
        </p:spPr>
        <p:txBody>
          <a:bodyPr lIns="0" tIns="0" rIns="0" bIns="0" rtlCol="0" anchor="t">
            <a:spAutoFit/>
          </a:bodyPr>
          <a:lstStyle/>
          <a:p>
            <a:pPr marL="0" lvl="0" indent="0" algn="ctr">
              <a:lnSpc>
                <a:spcPts val="3392"/>
              </a:lnSpc>
            </a:pPr>
            <a:r>
              <a:rPr lang="en-US" sz="2874" b="1">
                <a:solidFill>
                  <a:srgbClr val="FFFFFF"/>
                </a:solidFill>
                <a:latin typeface="Inter Semi-Bold"/>
                <a:ea typeface="Inter Semi-Bold"/>
                <a:cs typeface="Inter Semi-Bold"/>
                <a:sym typeface="Inter Semi-Bold"/>
              </a:rPr>
              <a:t>Grandes entreprises et Administrations :</a:t>
            </a:r>
          </a:p>
        </p:txBody>
      </p:sp>
      <p:sp>
        <p:nvSpPr>
          <p:cNvPr id="20" name="TextBox 20"/>
          <p:cNvSpPr txBox="1"/>
          <p:nvPr/>
        </p:nvSpPr>
        <p:spPr>
          <a:xfrm>
            <a:off x="11210034" y="7268401"/>
            <a:ext cx="5258840" cy="1895360"/>
          </a:xfrm>
          <a:prstGeom prst="rect">
            <a:avLst/>
          </a:prstGeom>
        </p:spPr>
        <p:txBody>
          <a:bodyPr lIns="0" tIns="0" rIns="0" bIns="0" rtlCol="0" anchor="t">
            <a:spAutoFit/>
          </a:bodyPr>
          <a:lstStyle/>
          <a:p>
            <a:pPr algn="just">
              <a:lnSpc>
                <a:spcPts val="3045"/>
              </a:lnSpc>
            </a:pPr>
            <a:r>
              <a:rPr lang="en-US" sz="2175" b="1">
                <a:solidFill>
                  <a:srgbClr val="24314F"/>
                </a:solidFill>
                <a:latin typeface="Inter Bold"/>
                <a:ea typeface="Inter Bold"/>
                <a:cs typeface="Inter Bold"/>
                <a:sym typeface="Inter Bold"/>
              </a:rPr>
              <a:t>Recommandation : </a:t>
            </a:r>
            <a:r>
              <a:rPr lang="en-US" sz="2175">
                <a:solidFill>
                  <a:srgbClr val="24314F"/>
                </a:solidFill>
                <a:latin typeface="Inter"/>
                <a:ea typeface="Inter"/>
                <a:cs typeface="Inter"/>
                <a:sym typeface="Inter"/>
              </a:rPr>
              <a:t>Inwi</a:t>
            </a:r>
          </a:p>
          <a:p>
            <a:pPr algn="just">
              <a:lnSpc>
                <a:spcPts val="3045"/>
              </a:lnSpc>
            </a:pPr>
            <a:r>
              <a:rPr lang="en-US" sz="2175" b="1">
                <a:solidFill>
                  <a:srgbClr val="24314F"/>
                </a:solidFill>
                <a:latin typeface="Inter Bold"/>
                <a:ea typeface="Inter Bold"/>
                <a:cs typeface="Inter Bold"/>
                <a:sym typeface="Inter Bold"/>
              </a:rPr>
              <a:t>Raisons:</a:t>
            </a:r>
            <a:r>
              <a:rPr lang="en-US" sz="2175">
                <a:solidFill>
                  <a:srgbClr val="24314F"/>
                </a:solidFill>
                <a:latin typeface="Inter"/>
                <a:ea typeface="Inter"/>
                <a:cs typeface="Inter"/>
                <a:sym typeface="Inter"/>
              </a:rPr>
              <a:t>Flexibles,abordables, adaptées aux entreprises à budget limité et avec des besoins simples.</a:t>
            </a:r>
          </a:p>
          <a:p>
            <a:pPr algn="just">
              <a:lnSpc>
                <a:spcPts val="3045"/>
              </a:lnSpc>
            </a:pPr>
            <a:endParaRPr lang="en-US" sz="2175">
              <a:solidFill>
                <a:srgbClr val="24314F"/>
              </a:solidFill>
              <a:latin typeface="Inter"/>
              <a:ea typeface="Inter"/>
              <a:cs typeface="Inter"/>
              <a:sym typeface="Inter"/>
            </a:endParaRPr>
          </a:p>
        </p:txBody>
      </p:sp>
      <p:sp>
        <p:nvSpPr>
          <p:cNvPr id="21" name="Freeform 21"/>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sp>
        <p:nvSpPr>
          <p:cNvPr id="22" name="TextBox 22"/>
          <p:cNvSpPr txBox="1"/>
          <p:nvPr/>
        </p:nvSpPr>
        <p:spPr>
          <a:xfrm>
            <a:off x="11337783" y="6298773"/>
            <a:ext cx="5169649" cy="500691"/>
          </a:xfrm>
          <a:prstGeom prst="rect">
            <a:avLst/>
          </a:prstGeom>
        </p:spPr>
        <p:txBody>
          <a:bodyPr lIns="0" tIns="0" rIns="0" bIns="0" rtlCol="0" anchor="t">
            <a:spAutoFit/>
          </a:bodyPr>
          <a:lstStyle/>
          <a:p>
            <a:pPr marL="0" lvl="0" indent="0" algn="ctr">
              <a:lnSpc>
                <a:spcPts val="4024"/>
              </a:lnSpc>
              <a:spcBef>
                <a:spcPct val="0"/>
              </a:spcBef>
            </a:pPr>
            <a:r>
              <a:rPr lang="en-US" sz="2874" b="1">
                <a:solidFill>
                  <a:srgbClr val="FFFFFF"/>
                </a:solidFill>
                <a:latin typeface="Inter Semi-Bold"/>
                <a:ea typeface="Inter Semi-Bold"/>
                <a:cs typeface="Inter Semi-Bold"/>
                <a:sym typeface="Inter Semi-Bold"/>
              </a:rPr>
              <a:t>PME / Startups :</a:t>
            </a:r>
          </a:p>
        </p:txBody>
      </p:sp>
      <p:sp>
        <p:nvSpPr>
          <p:cNvPr id="23" name="TextBox 23"/>
          <p:cNvSpPr txBox="1"/>
          <p:nvPr/>
        </p:nvSpPr>
        <p:spPr>
          <a:xfrm>
            <a:off x="2388446" y="2744239"/>
            <a:ext cx="13865931" cy="16630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Inter Semi-Bold"/>
                <a:ea typeface="Inter Semi-Bold"/>
                <a:cs typeface="Inter Semi-Bold"/>
                <a:sym typeface="Inter Semi-Bold"/>
              </a:rPr>
              <a:t>Le choix d'un fournisseur de services cloud dépend de plusieurs critères, notamment la taille de l'entreprise, le budget et les exigences spécifiques en matière de sécurité et de flexibilité. Il est important d’adapter la solution cloud aux besoins réels de l’entreprise pour garantir une efficacité optimale. Voici quelques recommandations en fonction du profil de votre entreprise.</a:t>
            </a:r>
          </a:p>
        </p:txBody>
      </p:sp>
      <p:grpSp>
        <p:nvGrpSpPr>
          <p:cNvPr id="24" name="Group 24"/>
          <p:cNvGrpSpPr/>
          <p:nvPr/>
        </p:nvGrpSpPr>
        <p:grpSpPr>
          <a:xfrm>
            <a:off x="17259676" y="9258300"/>
            <a:ext cx="827951" cy="82795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17</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446" y="382080"/>
            <a:ext cx="11817791"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LES ACTEURS DE CLOUD </a:t>
            </a:r>
          </a:p>
          <a:p>
            <a:pPr algn="l">
              <a:lnSpc>
                <a:spcPts val="5599"/>
              </a:lnSpc>
            </a:pPr>
            <a:endParaRPr lang="en-US" sz="3999" b="1">
              <a:solidFill>
                <a:srgbClr val="006CCD"/>
              </a:solidFill>
              <a:latin typeface="Open Sans Bold"/>
              <a:ea typeface="Open Sans Bold"/>
              <a:cs typeface="Open Sans Bold"/>
              <a:sym typeface="Open Sans Bold"/>
            </a:endParaRPr>
          </a:p>
        </p:txBody>
      </p:sp>
      <p:sp>
        <p:nvSpPr>
          <p:cNvPr id="3" name="TextBox 3"/>
          <p:cNvSpPr txBox="1"/>
          <p:nvPr/>
        </p:nvSpPr>
        <p:spPr>
          <a:xfrm>
            <a:off x="4227797" y="2978678"/>
            <a:ext cx="10024059" cy="662941"/>
          </a:xfrm>
          <a:prstGeom prst="rect">
            <a:avLst/>
          </a:prstGeom>
        </p:spPr>
        <p:txBody>
          <a:bodyPr lIns="0" tIns="0" rIns="0" bIns="0" rtlCol="0" anchor="t">
            <a:spAutoFit/>
          </a:bodyPr>
          <a:lstStyle/>
          <a:p>
            <a:pPr marL="0" lvl="0" indent="0" algn="ctr">
              <a:lnSpc>
                <a:spcPts val="5459"/>
              </a:lnSpc>
              <a:spcBef>
                <a:spcPct val="0"/>
              </a:spcBef>
            </a:pPr>
            <a:r>
              <a:rPr lang="en-US" sz="3899" b="1">
                <a:solidFill>
                  <a:srgbClr val="000000"/>
                </a:solidFill>
                <a:latin typeface="Inter Ultra-Bold"/>
                <a:ea typeface="Inter Ultra-Bold"/>
                <a:cs typeface="Inter Ultra-Bold"/>
                <a:sym typeface="Inter Ultra-Bold"/>
              </a:rPr>
              <a:t>Performance et Latence</a:t>
            </a:r>
          </a:p>
        </p:txBody>
      </p:sp>
      <p:sp>
        <p:nvSpPr>
          <p:cNvPr id="4" name="AutoShape 4"/>
          <p:cNvSpPr/>
          <p:nvPr/>
        </p:nvSpPr>
        <p:spPr>
          <a:xfrm>
            <a:off x="3703304" y="7574344"/>
            <a:ext cx="10948068" cy="0"/>
          </a:xfrm>
          <a:prstGeom prst="line">
            <a:avLst/>
          </a:prstGeom>
          <a:ln w="66675" cap="flat">
            <a:solidFill>
              <a:srgbClr val="36559C"/>
            </a:solidFill>
            <a:prstDash val="solid"/>
            <a:headEnd type="none" w="sm" len="sm"/>
            <a:tailEnd type="none" w="sm" len="sm"/>
          </a:ln>
        </p:spPr>
      </p:sp>
      <p:grpSp>
        <p:nvGrpSpPr>
          <p:cNvPr id="5" name="Group 5"/>
          <p:cNvGrpSpPr/>
          <p:nvPr/>
        </p:nvGrpSpPr>
        <p:grpSpPr>
          <a:xfrm>
            <a:off x="1033471" y="6574709"/>
            <a:ext cx="6547939" cy="2849312"/>
            <a:chOff x="0" y="0"/>
            <a:chExt cx="1481018" cy="644459"/>
          </a:xfrm>
        </p:grpSpPr>
        <p:sp>
          <p:nvSpPr>
            <p:cNvPr id="6" name="Freeform 6"/>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7" name="TextBox 7"/>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42132" y="6027742"/>
            <a:ext cx="6539278" cy="1093935"/>
            <a:chOff x="0" y="0"/>
            <a:chExt cx="1479059" cy="247427"/>
          </a:xfrm>
        </p:grpSpPr>
        <p:sp>
          <p:nvSpPr>
            <p:cNvPr id="9" name="Freeform 9"/>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0" name="TextBox 10"/>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932268" y="6574709"/>
            <a:ext cx="6547939" cy="2849312"/>
            <a:chOff x="0" y="0"/>
            <a:chExt cx="1481018" cy="644459"/>
          </a:xfrm>
        </p:grpSpPr>
        <p:sp>
          <p:nvSpPr>
            <p:cNvPr id="12" name="Freeform 12"/>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13" name="TextBox 13"/>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940929" y="6027742"/>
            <a:ext cx="6539278" cy="1093935"/>
            <a:chOff x="0" y="0"/>
            <a:chExt cx="1479059" cy="247427"/>
          </a:xfrm>
        </p:grpSpPr>
        <p:sp>
          <p:nvSpPr>
            <p:cNvPr id="15" name="Freeform 15"/>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6" name="TextBox 16"/>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540735" y="4098819"/>
            <a:ext cx="843741" cy="843741"/>
          </a:xfrm>
          <a:custGeom>
            <a:avLst/>
            <a:gdLst/>
            <a:ahLst/>
            <a:cxnLst/>
            <a:rect l="l" t="t" r="r" b="b"/>
            <a:pathLst>
              <a:path w="843741" h="843741">
                <a:moveTo>
                  <a:pt x="0" y="0"/>
                </a:moveTo>
                <a:lnTo>
                  <a:pt x="843741" y="0"/>
                </a:lnTo>
                <a:lnTo>
                  <a:pt x="843741" y="843741"/>
                </a:lnTo>
                <a:lnTo>
                  <a:pt x="0" y="843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794916" y="7194293"/>
            <a:ext cx="5033710" cy="2218966"/>
          </a:xfrm>
          <a:prstGeom prst="rect">
            <a:avLst/>
          </a:prstGeom>
        </p:spPr>
        <p:txBody>
          <a:bodyPr lIns="0" tIns="0" rIns="0" bIns="0" rtlCol="0" anchor="t">
            <a:spAutoFit/>
          </a:bodyPr>
          <a:lstStyle/>
          <a:p>
            <a:pPr algn="just">
              <a:lnSpc>
                <a:spcPts val="2964"/>
              </a:lnSpc>
            </a:pPr>
            <a:r>
              <a:rPr lang="en-US" sz="2117" b="1">
                <a:solidFill>
                  <a:srgbClr val="24314F"/>
                </a:solidFill>
                <a:latin typeface="Inter Semi-Bold"/>
                <a:ea typeface="Inter Semi-Bold"/>
                <a:cs typeface="Inter Semi-Bold"/>
                <a:sym typeface="Inter Semi-Bold"/>
              </a:rPr>
              <a:t> Les fournisseurs tels quʼAWS, Azure et Google Clouddisposent de centres de données en Europe et aux États-Unis. Cela peutengendrer une latence plus élevée pour les utilisateurs marocains</a:t>
            </a:r>
          </a:p>
        </p:txBody>
      </p:sp>
      <p:sp>
        <p:nvSpPr>
          <p:cNvPr id="19" name="TextBox 19"/>
          <p:cNvSpPr txBox="1"/>
          <p:nvPr/>
        </p:nvSpPr>
        <p:spPr>
          <a:xfrm>
            <a:off x="146001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International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sp>
        <p:nvSpPr>
          <p:cNvPr id="20" name="TextBox 20"/>
          <p:cNvSpPr txBox="1"/>
          <p:nvPr/>
        </p:nvSpPr>
        <p:spPr>
          <a:xfrm>
            <a:off x="11347284" y="7184768"/>
            <a:ext cx="5631066" cy="2036344"/>
          </a:xfrm>
          <a:prstGeom prst="rect">
            <a:avLst/>
          </a:prstGeom>
        </p:spPr>
        <p:txBody>
          <a:bodyPr lIns="0" tIns="0" rIns="0" bIns="0" rtlCol="0" anchor="t">
            <a:spAutoFit/>
          </a:bodyPr>
          <a:lstStyle/>
          <a:p>
            <a:pPr algn="just">
              <a:lnSpc>
                <a:spcPts val="3260"/>
              </a:lnSpc>
            </a:pPr>
            <a:r>
              <a:rPr lang="en-US" sz="2328" b="1">
                <a:solidFill>
                  <a:srgbClr val="24314F"/>
                </a:solidFill>
                <a:latin typeface="Inter Semi-Bold"/>
                <a:ea typeface="Inter Semi-Bold"/>
                <a:cs typeface="Inter Semi-Bold"/>
                <a:sym typeface="Inter Semi-Bold"/>
              </a:rPr>
              <a:t>Les acteurs marocains comme Maroc Telecom, Inwi ou Medasys offrent des centres de données situés au Maroc, garantissant une meilleure latence et une vitesse dʼexécution optimisée.</a:t>
            </a:r>
          </a:p>
        </p:txBody>
      </p:sp>
      <p:sp>
        <p:nvSpPr>
          <p:cNvPr id="21" name="Freeform 21"/>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sp>
        <p:nvSpPr>
          <p:cNvPr id="22" name="TextBox 22"/>
          <p:cNvSpPr txBox="1"/>
          <p:nvPr/>
        </p:nvSpPr>
        <p:spPr>
          <a:xfrm>
            <a:off x="1148407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local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446" y="382080"/>
            <a:ext cx="11817791"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LES ACTEURS DE CLOUD </a:t>
            </a:r>
          </a:p>
          <a:p>
            <a:pPr algn="l">
              <a:lnSpc>
                <a:spcPts val="5599"/>
              </a:lnSpc>
            </a:pPr>
            <a:endParaRPr lang="en-US" sz="3999" b="1">
              <a:solidFill>
                <a:srgbClr val="006CCD"/>
              </a:solidFill>
              <a:latin typeface="Open Sans Bold"/>
              <a:ea typeface="Open Sans Bold"/>
              <a:cs typeface="Open Sans Bold"/>
              <a:sym typeface="Open Sans Bold"/>
            </a:endParaRPr>
          </a:p>
        </p:txBody>
      </p:sp>
      <p:sp>
        <p:nvSpPr>
          <p:cNvPr id="3" name="TextBox 3"/>
          <p:cNvSpPr txBox="1"/>
          <p:nvPr/>
        </p:nvSpPr>
        <p:spPr>
          <a:xfrm>
            <a:off x="3566016" y="2258184"/>
            <a:ext cx="10793181" cy="2262506"/>
          </a:xfrm>
          <a:prstGeom prst="rect">
            <a:avLst/>
          </a:prstGeom>
        </p:spPr>
        <p:txBody>
          <a:bodyPr lIns="0" tIns="0" rIns="0" bIns="0" rtlCol="0" anchor="t">
            <a:spAutoFit/>
          </a:bodyPr>
          <a:lstStyle/>
          <a:p>
            <a:pPr algn="ctr">
              <a:lnSpc>
                <a:spcPts val="6019"/>
              </a:lnSpc>
            </a:pPr>
            <a:r>
              <a:rPr lang="en-US" sz="4299" b="1">
                <a:solidFill>
                  <a:srgbClr val="000000"/>
                </a:solidFill>
                <a:latin typeface="Inter Ultra-Bold"/>
                <a:ea typeface="Inter Ultra-Bold"/>
                <a:cs typeface="Inter Ultra-Bold"/>
                <a:sym typeface="Inter Ultra-Bold"/>
              </a:rPr>
              <a:t>Couts et Modeles </a:t>
            </a:r>
          </a:p>
          <a:p>
            <a:pPr algn="ctr">
              <a:lnSpc>
                <a:spcPts val="6019"/>
              </a:lnSpc>
            </a:pPr>
            <a:r>
              <a:rPr lang="en-US" sz="4299" b="1">
                <a:solidFill>
                  <a:srgbClr val="000000"/>
                </a:solidFill>
                <a:latin typeface="Inter Ultra-Bold"/>
                <a:ea typeface="Inter Ultra-Bold"/>
                <a:cs typeface="Inter Ultra-Bold"/>
                <a:sym typeface="Inter Ultra-Bold"/>
              </a:rPr>
              <a:t>de Tarification</a:t>
            </a:r>
          </a:p>
          <a:p>
            <a:pPr marL="0" lvl="0" indent="0" algn="ctr">
              <a:lnSpc>
                <a:spcPts val="6019"/>
              </a:lnSpc>
              <a:spcBef>
                <a:spcPct val="0"/>
              </a:spcBef>
            </a:pPr>
            <a:endParaRPr lang="en-US" sz="4299" b="1">
              <a:solidFill>
                <a:srgbClr val="000000"/>
              </a:solidFill>
              <a:latin typeface="Inter Ultra-Bold"/>
              <a:ea typeface="Inter Ultra-Bold"/>
              <a:cs typeface="Inter Ultra-Bold"/>
              <a:sym typeface="Inter Ultra-Bold"/>
            </a:endParaRPr>
          </a:p>
        </p:txBody>
      </p:sp>
      <p:sp>
        <p:nvSpPr>
          <p:cNvPr id="4" name="AutoShape 4"/>
          <p:cNvSpPr/>
          <p:nvPr/>
        </p:nvSpPr>
        <p:spPr>
          <a:xfrm>
            <a:off x="3703304" y="7574344"/>
            <a:ext cx="10948068" cy="0"/>
          </a:xfrm>
          <a:prstGeom prst="line">
            <a:avLst/>
          </a:prstGeom>
          <a:ln w="66675" cap="flat">
            <a:solidFill>
              <a:srgbClr val="36559C"/>
            </a:solidFill>
            <a:prstDash val="solid"/>
            <a:headEnd type="none" w="sm" len="sm"/>
            <a:tailEnd type="none" w="sm" len="sm"/>
          </a:ln>
        </p:spPr>
      </p:sp>
      <p:grpSp>
        <p:nvGrpSpPr>
          <p:cNvPr id="5" name="Group 5"/>
          <p:cNvGrpSpPr/>
          <p:nvPr/>
        </p:nvGrpSpPr>
        <p:grpSpPr>
          <a:xfrm>
            <a:off x="1033471" y="6574709"/>
            <a:ext cx="6547939" cy="2849312"/>
            <a:chOff x="0" y="0"/>
            <a:chExt cx="1481018" cy="644459"/>
          </a:xfrm>
        </p:grpSpPr>
        <p:sp>
          <p:nvSpPr>
            <p:cNvPr id="6" name="Freeform 6"/>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7" name="TextBox 7"/>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42132" y="6027742"/>
            <a:ext cx="6539278" cy="1093935"/>
            <a:chOff x="0" y="0"/>
            <a:chExt cx="1479059" cy="247427"/>
          </a:xfrm>
        </p:grpSpPr>
        <p:sp>
          <p:nvSpPr>
            <p:cNvPr id="9" name="Freeform 9"/>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0" name="TextBox 10"/>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932268" y="6574709"/>
            <a:ext cx="6547939" cy="2849312"/>
            <a:chOff x="0" y="0"/>
            <a:chExt cx="1481018" cy="644459"/>
          </a:xfrm>
        </p:grpSpPr>
        <p:sp>
          <p:nvSpPr>
            <p:cNvPr id="12" name="Freeform 12"/>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13" name="TextBox 13"/>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940929" y="6027742"/>
            <a:ext cx="6539278" cy="1093935"/>
            <a:chOff x="0" y="0"/>
            <a:chExt cx="1479059" cy="247427"/>
          </a:xfrm>
        </p:grpSpPr>
        <p:sp>
          <p:nvSpPr>
            <p:cNvPr id="15" name="Freeform 15"/>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6" name="TextBox 16"/>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540735" y="4098819"/>
            <a:ext cx="843741" cy="843741"/>
          </a:xfrm>
          <a:custGeom>
            <a:avLst/>
            <a:gdLst/>
            <a:ahLst/>
            <a:cxnLst/>
            <a:rect l="l" t="t" r="r" b="b"/>
            <a:pathLst>
              <a:path w="843741" h="843741">
                <a:moveTo>
                  <a:pt x="0" y="0"/>
                </a:moveTo>
                <a:lnTo>
                  <a:pt x="843741" y="0"/>
                </a:lnTo>
                <a:lnTo>
                  <a:pt x="843741" y="843741"/>
                </a:lnTo>
                <a:lnTo>
                  <a:pt x="0" y="843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794916" y="7194293"/>
            <a:ext cx="5033710" cy="1474079"/>
          </a:xfrm>
          <a:prstGeom prst="rect">
            <a:avLst/>
          </a:prstGeom>
        </p:spPr>
        <p:txBody>
          <a:bodyPr lIns="0" tIns="0" rIns="0" bIns="0" rtlCol="0" anchor="t">
            <a:spAutoFit/>
          </a:bodyPr>
          <a:lstStyle/>
          <a:p>
            <a:pPr algn="just">
              <a:lnSpc>
                <a:spcPts val="2964"/>
              </a:lnSpc>
            </a:pPr>
            <a:r>
              <a:rPr lang="en-US" sz="2117" b="1">
                <a:solidFill>
                  <a:srgbClr val="24314F"/>
                </a:solidFill>
                <a:latin typeface="Inter Semi-Bold"/>
                <a:ea typeface="Inter Semi-Bold"/>
                <a:cs typeface="Inter Semi-Bold"/>
                <a:sym typeface="Inter Semi-Bold"/>
              </a:rPr>
              <a:t> Modèle de paiement à l’utilisation, mais avec des couts de transfert de données et des frais de conversion de devises.</a:t>
            </a:r>
          </a:p>
        </p:txBody>
      </p:sp>
      <p:sp>
        <p:nvSpPr>
          <p:cNvPr id="19" name="TextBox 19"/>
          <p:cNvSpPr txBox="1"/>
          <p:nvPr/>
        </p:nvSpPr>
        <p:spPr>
          <a:xfrm>
            <a:off x="146001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International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sp>
        <p:nvSpPr>
          <p:cNvPr id="20" name="TextBox 20"/>
          <p:cNvSpPr txBox="1"/>
          <p:nvPr/>
        </p:nvSpPr>
        <p:spPr>
          <a:xfrm>
            <a:off x="11347284" y="7184768"/>
            <a:ext cx="5631066" cy="1217194"/>
          </a:xfrm>
          <a:prstGeom prst="rect">
            <a:avLst/>
          </a:prstGeom>
        </p:spPr>
        <p:txBody>
          <a:bodyPr lIns="0" tIns="0" rIns="0" bIns="0" rtlCol="0" anchor="t">
            <a:spAutoFit/>
          </a:bodyPr>
          <a:lstStyle/>
          <a:p>
            <a:pPr algn="just">
              <a:lnSpc>
                <a:spcPts val="3260"/>
              </a:lnSpc>
            </a:pPr>
            <a:r>
              <a:rPr lang="en-US" sz="2328" b="1">
                <a:solidFill>
                  <a:srgbClr val="24314F"/>
                </a:solidFill>
                <a:latin typeface="Inter Semi-Bold"/>
                <a:ea typeface="Inter Semi-Bold"/>
                <a:cs typeface="Inter Semi-Bold"/>
                <a:sym typeface="Inter Semi-Bold"/>
              </a:rPr>
              <a:t>Tarification plus prévisible, sans conversion de devises, mais avec des offres souvent plus limitées.</a:t>
            </a:r>
          </a:p>
        </p:txBody>
      </p:sp>
      <p:sp>
        <p:nvSpPr>
          <p:cNvPr id="21" name="Freeform 21"/>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sp>
        <p:nvSpPr>
          <p:cNvPr id="22" name="TextBox 22"/>
          <p:cNvSpPr txBox="1"/>
          <p:nvPr/>
        </p:nvSpPr>
        <p:spPr>
          <a:xfrm>
            <a:off x="1148407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local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19</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4408"/>
            </a:stretch>
          </a:blipFill>
        </p:spPr>
      </p:sp>
      <p:grpSp>
        <p:nvGrpSpPr>
          <p:cNvPr id="3" name="Group 3"/>
          <p:cNvGrpSpPr/>
          <p:nvPr/>
        </p:nvGrpSpPr>
        <p:grpSpPr>
          <a:xfrm>
            <a:off x="2311351" y="1673479"/>
            <a:ext cx="1628473" cy="1238904"/>
            <a:chOff x="0" y="0"/>
            <a:chExt cx="258954" cy="197006"/>
          </a:xfrm>
        </p:grpSpPr>
        <p:sp>
          <p:nvSpPr>
            <p:cNvPr id="4" name="Freeform 4"/>
            <p:cNvSpPr/>
            <p:nvPr/>
          </p:nvSpPr>
          <p:spPr>
            <a:xfrm>
              <a:off x="0" y="0"/>
              <a:ext cx="258954" cy="197006"/>
            </a:xfrm>
            <a:custGeom>
              <a:avLst/>
              <a:gdLst/>
              <a:ahLst/>
              <a:cxnLst/>
              <a:rect l="l" t="t" r="r" b="b"/>
              <a:pathLst>
                <a:path w="258954" h="197006">
                  <a:moveTo>
                    <a:pt x="0" y="0"/>
                  </a:moveTo>
                  <a:lnTo>
                    <a:pt x="258954" y="0"/>
                  </a:lnTo>
                  <a:lnTo>
                    <a:pt x="258954" y="197006"/>
                  </a:lnTo>
                  <a:lnTo>
                    <a:pt x="0" y="197006"/>
                  </a:lnTo>
                  <a:close/>
                </a:path>
              </a:pathLst>
            </a:custGeom>
            <a:solidFill>
              <a:srgbClr val="006CCD"/>
            </a:solidFill>
          </p:spPr>
        </p:sp>
        <p:sp>
          <p:nvSpPr>
            <p:cNvPr id="5" name="TextBox 5"/>
            <p:cNvSpPr txBox="1"/>
            <p:nvPr/>
          </p:nvSpPr>
          <p:spPr>
            <a:xfrm>
              <a:off x="0" y="-38100"/>
              <a:ext cx="258954" cy="235106"/>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2311351" y="4046197"/>
            <a:ext cx="1628473" cy="1238904"/>
            <a:chOff x="0" y="0"/>
            <a:chExt cx="258954" cy="197006"/>
          </a:xfrm>
        </p:grpSpPr>
        <p:sp>
          <p:nvSpPr>
            <p:cNvPr id="7" name="Freeform 7"/>
            <p:cNvSpPr/>
            <p:nvPr/>
          </p:nvSpPr>
          <p:spPr>
            <a:xfrm>
              <a:off x="0" y="0"/>
              <a:ext cx="258954" cy="197006"/>
            </a:xfrm>
            <a:custGeom>
              <a:avLst/>
              <a:gdLst/>
              <a:ahLst/>
              <a:cxnLst/>
              <a:rect l="l" t="t" r="r" b="b"/>
              <a:pathLst>
                <a:path w="258954" h="197006">
                  <a:moveTo>
                    <a:pt x="0" y="0"/>
                  </a:moveTo>
                  <a:lnTo>
                    <a:pt x="258954" y="0"/>
                  </a:lnTo>
                  <a:lnTo>
                    <a:pt x="258954" y="197006"/>
                  </a:lnTo>
                  <a:lnTo>
                    <a:pt x="0" y="197006"/>
                  </a:lnTo>
                  <a:close/>
                </a:path>
              </a:pathLst>
            </a:custGeom>
            <a:solidFill>
              <a:srgbClr val="006CCD"/>
            </a:solidFill>
          </p:spPr>
        </p:sp>
        <p:sp>
          <p:nvSpPr>
            <p:cNvPr id="8" name="TextBox 8"/>
            <p:cNvSpPr txBox="1"/>
            <p:nvPr/>
          </p:nvSpPr>
          <p:spPr>
            <a:xfrm>
              <a:off x="0" y="-38100"/>
              <a:ext cx="258954" cy="235106"/>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2311351" y="6445892"/>
            <a:ext cx="1628473" cy="1238904"/>
            <a:chOff x="0" y="0"/>
            <a:chExt cx="258954" cy="197006"/>
          </a:xfrm>
        </p:grpSpPr>
        <p:sp>
          <p:nvSpPr>
            <p:cNvPr id="10" name="Freeform 10"/>
            <p:cNvSpPr/>
            <p:nvPr/>
          </p:nvSpPr>
          <p:spPr>
            <a:xfrm>
              <a:off x="0" y="0"/>
              <a:ext cx="258954" cy="197006"/>
            </a:xfrm>
            <a:custGeom>
              <a:avLst/>
              <a:gdLst/>
              <a:ahLst/>
              <a:cxnLst/>
              <a:rect l="l" t="t" r="r" b="b"/>
              <a:pathLst>
                <a:path w="258954" h="197006">
                  <a:moveTo>
                    <a:pt x="0" y="0"/>
                  </a:moveTo>
                  <a:lnTo>
                    <a:pt x="258954" y="0"/>
                  </a:lnTo>
                  <a:lnTo>
                    <a:pt x="258954" y="197006"/>
                  </a:lnTo>
                  <a:lnTo>
                    <a:pt x="0" y="197006"/>
                  </a:lnTo>
                  <a:close/>
                </a:path>
              </a:pathLst>
            </a:custGeom>
            <a:solidFill>
              <a:srgbClr val="006CCD"/>
            </a:solidFill>
          </p:spPr>
        </p:sp>
        <p:sp>
          <p:nvSpPr>
            <p:cNvPr id="11" name="TextBox 11"/>
            <p:cNvSpPr txBox="1"/>
            <p:nvPr/>
          </p:nvSpPr>
          <p:spPr>
            <a:xfrm>
              <a:off x="0" y="-38100"/>
              <a:ext cx="258954" cy="235106"/>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2311351" y="8453214"/>
            <a:ext cx="1628473" cy="1238904"/>
            <a:chOff x="0" y="0"/>
            <a:chExt cx="258954" cy="197006"/>
          </a:xfrm>
        </p:grpSpPr>
        <p:sp>
          <p:nvSpPr>
            <p:cNvPr id="13" name="Freeform 13"/>
            <p:cNvSpPr/>
            <p:nvPr/>
          </p:nvSpPr>
          <p:spPr>
            <a:xfrm>
              <a:off x="0" y="0"/>
              <a:ext cx="258954" cy="197006"/>
            </a:xfrm>
            <a:custGeom>
              <a:avLst/>
              <a:gdLst/>
              <a:ahLst/>
              <a:cxnLst/>
              <a:rect l="l" t="t" r="r" b="b"/>
              <a:pathLst>
                <a:path w="258954" h="197006">
                  <a:moveTo>
                    <a:pt x="0" y="0"/>
                  </a:moveTo>
                  <a:lnTo>
                    <a:pt x="258954" y="0"/>
                  </a:lnTo>
                  <a:lnTo>
                    <a:pt x="258954" y="197006"/>
                  </a:lnTo>
                  <a:lnTo>
                    <a:pt x="0" y="197006"/>
                  </a:lnTo>
                  <a:close/>
                </a:path>
              </a:pathLst>
            </a:custGeom>
            <a:solidFill>
              <a:srgbClr val="006CCD"/>
            </a:solidFill>
          </p:spPr>
        </p:sp>
        <p:sp>
          <p:nvSpPr>
            <p:cNvPr id="14" name="TextBox 14"/>
            <p:cNvSpPr txBox="1"/>
            <p:nvPr/>
          </p:nvSpPr>
          <p:spPr>
            <a:xfrm>
              <a:off x="0" y="-38100"/>
              <a:ext cx="258954" cy="235106"/>
            </a:xfrm>
            <a:prstGeom prst="rect">
              <a:avLst/>
            </a:prstGeom>
          </p:spPr>
          <p:txBody>
            <a:bodyPr lIns="50800" tIns="50800" rIns="50800" bIns="50800" rtlCol="0" anchor="ctr"/>
            <a:lstStyle/>
            <a:p>
              <a:pPr algn="ctr">
                <a:lnSpc>
                  <a:spcPts val="2199"/>
                </a:lnSpc>
              </a:pPr>
              <a:endParaRPr/>
            </a:p>
          </p:txBody>
        </p:sp>
      </p:grpSp>
      <p:sp>
        <p:nvSpPr>
          <p:cNvPr id="15" name="AutoShape 15"/>
          <p:cNvSpPr/>
          <p:nvPr/>
        </p:nvSpPr>
        <p:spPr>
          <a:xfrm flipV="1">
            <a:off x="1772136" y="1923417"/>
            <a:ext cx="32469" cy="7721210"/>
          </a:xfrm>
          <a:prstGeom prst="line">
            <a:avLst/>
          </a:prstGeom>
          <a:ln w="38100" cap="flat">
            <a:solidFill>
              <a:srgbClr val="006CCD"/>
            </a:solidFill>
            <a:prstDash val="solid"/>
            <a:headEnd type="none" w="sm" len="sm"/>
            <a:tailEnd type="none" w="sm" len="sm"/>
          </a:ln>
        </p:spPr>
      </p:sp>
      <p:sp>
        <p:nvSpPr>
          <p:cNvPr id="16" name="AutoShape 16"/>
          <p:cNvSpPr/>
          <p:nvPr/>
        </p:nvSpPr>
        <p:spPr>
          <a:xfrm flipV="1">
            <a:off x="566017" y="1364474"/>
            <a:ext cx="17155967" cy="0"/>
          </a:xfrm>
          <a:prstGeom prst="line">
            <a:avLst/>
          </a:prstGeom>
          <a:ln w="38100" cap="flat">
            <a:solidFill>
              <a:srgbClr val="006CCD"/>
            </a:solidFill>
            <a:prstDash val="solid"/>
            <a:headEnd type="none" w="sm" len="sm"/>
            <a:tailEnd type="none" w="sm" len="sm"/>
          </a:ln>
        </p:spPr>
      </p:sp>
      <p:sp>
        <p:nvSpPr>
          <p:cNvPr id="17" name="TextBox 17"/>
          <p:cNvSpPr txBox="1"/>
          <p:nvPr/>
        </p:nvSpPr>
        <p:spPr>
          <a:xfrm>
            <a:off x="1938824" y="29942"/>
            <a:ext cx="5759344" cy="1191657"/>
          </a:xfrm>
          <a:prstGeom prst="rect">
            <a:avLst/>
          </a:prstGeom>
        </p:spPr>
        <p:txBody>
          <a:bodyPr lIns="0" tIns="0" rIns="0" bIns="0" rtlCol="0" anchor="t">
            <a:spAutoFit/>
          </a:bodyPr>
          <a:lstStyle/>
          <a:p>
            <a:pPr algn="l">
              <a:lnSpc>
                <a:spcPts val="9712"/>
              </a:lnSpc>
            </a:pPr>
            <a:r>
              <a:rPr lang="en-US" sz="7038" b="1">
                <a:solidFill>
                  <a:srgbClr val="2254C5"/>
                </a:solidFill>
                <a:latin typeface="Montserrat Ultra-Bold"/>
                <a:ea typeface="Montserrat Ultra-Bold"/>
                <a:cs typeface="Montserrat Ultra-Bold"/>
                <a:sym typeface="Montserrat Ultra-Bold"/>
              </a:rPr>
              <a:t>Planing :</a:t>
            </a:r>
          </a:p>
        </p:txBody>
      </p:sp>
      <p:sp>
        <p:nvSpPr>
          <p:cNvPr id="18" name="TextBox 18"/>
          <p:cNvSpPr txBox="1"/>
          <p:nvPr/>
        </p:nvSpPr>
        <p:spPr>
          <a:xfrm>
            <a:off x="4230642" y="1616329"/>
            <a:ext cx="9922324" cy="556860"/>
          </a:xfrm>
          <a:prstGeom prst="rect">
            <a:avLst/>
          </a:prstGeom>
        </p:spPr>
        <p:txBody>
          <a:bodyPr lIns="0" tIns="0" rIns="0" bIns="0" rtlCol="0" anchor="t">
            <a:spAutoFit/>
          </a:bodyPr>
          <a:lstStyle/>
          <a:p>
            <a:pPr algn="l">
              <a:lnSpc>
                <a:spcPts val="4667"/>
              </a:lnSpc>
              <a:spcBef>
                <a:spcPct val="0"/>
              </a:spcBef>
            </a:pPr>
            <a:r>
              <a:rPr lang="en-US" sz="3333" b="1">
                <a:solidFill>
                  <a:srgbClr val="2254C5"/>
                </a:solidFill>
                <a:latin typeface="Montserrat Medium"/>
                <a:ea typeface="Montserrat Medium"/>
                <a:cs typeface="Montserrat Medium"/>
                <a:sym typeface="Montserrat Medium"/>
              </a:rPr>
              <a:t>Cloud et technique de veille </a:t>
            </a:r>
          </a:p>
        </p:txBody>
      </p:sp>
      <p:sp>
        <p:nvSpPr>
          <p:cNvPr id="19" name="TextBox 19"/>
          <p:cNvSpPr txBox="1"/>
          <p:nvPr/>
        </p:nvSpPr>
        <p:spPr>
          <a:xfrm>
            <a:off x="2820318" y="2107275"/>
            <a:ext cx="652398" cy="364684"/>
          </a:xfrm>
          <a:prstGeom prst="rect">
            <a:avLst/>
          </a:prstGeom>
        </p:spPr>
        <p:txBody>
          <a:bodyPr lIns="0" tIns="0" rIns="0" bIns="0" rtlCol="0" anchor="t">
            <a:spAutoFit/>
          </a:bodyPr>
          <a:lstStyle/>
          <a:p>
            <a:pPr algn="ctr">
              <a:lnSpc>
                <a:spcPts val="2633"/>
              </a:lnSpc>
            </a:pPr>
            <a:r>
              <a:rPr lang="en-US" sz="2958" b="1">
                <a:solidFill>
                  <a:srgbClr val="FFFFFF"/>
                </a:solidFill>
                <a:latin typeface="Montserrat Ultra-Bold"/>
                <a:ea typeface="Montserrat Ultra-Bold"/>
                <a:cs typeface="Montserrat Ultra-Bold"/>
                <a:sym typeface="Montserrat Ultra-Bold"/>
              </a:rPr>
              <a:t>1</a:t>
            </a:r>
          </a:p>
        </p:txBody>
      </p:sp>
      <p:sp>
        <p:nvSpPr>
          <p:cNvPr id="20" name="TextBox 20"/>
          <p:cNvSpPr txBox="1"/>
          <p:nvPr/>
        </p:nvSpPr>
        <p:spPr>
          <a:xfrm>
            <a:off x="4196850" y="2126640"/>
            <a:ext cx="10554562" cy="1821308"/>
          </a:xfrm>
          <a:prstGeom prst="rect">
            <a:avLst/>
          </a:prstGeom>
        </p:spPr>
        <p:txBody>
          <a:bodyPr lIns="0" tIns="0" rIns="0" bIns="0" rtlCol="0" anchor="t">
            <a:spAutoFit/>
          </a:bodyPr>
          <a:lstStyle/>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Définition du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Caractéristique du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type de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Modèles et services de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Problématique et notre stratégie de veille </a:t>
            </a:r>
          </a:p>
        </p:txBody>
      </p:sp>
      <p:sp>
        <p:nvSpPr>
          <p:cNvPr id="21" name="TextBox 21"/>
          <p:cNvSpPr txBox="1"/>
          <p:nvPr/>
        </p:nvSpPr>
        <p:spPr>
          <a:xfrm>
            <a:off x="4230642" y="3989047"/>
            <a:ext cx="9922324" cy="556860"/>
          </a:xfrm>
          <a:prstGeom prst="rect">
            <a:avLst/>
          </a:prstGeom>
        </p:spPr>
        <p:txBody>
          <a:bodyPr lIns="0" tIns="0" rIns="0" bIns="0" rtlCol="0" anchor="t">
            <a:spAutoFit/>
          </a:bodyPr>
          <a:lstStyle/>
          <a:p>
            <a:pPr algn="l">
              <a:lnSpc>
                <a:spcPts val="4667"/>
              </a:lnSpc>
              <a:spcBef>
                <a:spcPct val="0"/>
              </a:spcBef>
            </a:pPr>
            <a:r>
              <a:rPr lang="en-US" sz="3333">
                <a:solidFill>
                  <a:srgbClr val="2254C5"/>
                </a:solidFill>
                <a:latin typeface="Montserrat"/>
                <a:ea typeface="Montserrat"/>
                <a:cs typeface="Montserrat"/>
                <a:sym typeface="Montserrat"/>
              </a:rPr>
              <a:t>Partie Théorique</a:t>
            </a:r>
          </a:p>
        </p:txBody>
      </p:sp>
      <p:sp>
        <p:nvSpPr>
          <p:cNvPr id="22" name="TextBox 22"/>
          <p:cNvSpPr txBox="1"/>
          <p:nvPr/>
        </p:nvSpPr>
        <p:spPr>
          <a:xfrm>
            <a:off x="2820318" y="4479994"/>
            <a:ext cx="652398" cy="364684"/>
          </a:xfrm>
          <a:prstGeom prst="rect">
            <a:avLst/>
          </a:prstGeom>
        </p:spPr>
        <p:txBody>
          <a:bodyPr lIns="0" tIns="0" rIns="0" bIns="0" rtlCol="0" anchor="t">
            <a:spAutoFit/>
          </a:bodyPr>
          <a:lstStyle/>
          <a:p>
            <a:pPr algn="ctr">
              <a:lnSpc>
                <a:spcPts val="2633"/>
              </a:lnSpc>
            </a:pPr>
            <a:r>
              <a:rPr lang="en-US" sz="2958" b="1">
                <a:solidFill>
                  <a:srgbClr val="FFFFFF"/>
                </a:solidFill>
                <a:latin typeface="Montserrat Ultra-Bold"/>
                <a:ea typeface="Montserrat Ultra-Bold"/>
                <a:cs typeface="Montserrat Ultra-Bold"/>
                <a:sym typeface="Montserrat Ultra-Bold"/>
              </a:rPr>
              <a:t>2</a:t>
            </a:r>
          </a:p>
        </p:txBody>
      </p:sp>
      <p:sp>
        <p:nvSpPr>
          <p:cNvPr id="23" name="TextBox 23"/>
          <p:cNvSpPr txBox="1"/>
          <p:nvPr/>
        </p:nvSpPr>
        <p:spPr>
          <a:xfrm>
            <a:off x="4196850" y="4499359"/>
            <a:ext cx="10554562" cy="1821308"/>
          </a:xfrm>
          <a:prstGeom prst="rect">
            <a:avLst/>
          </a:prstGeom>
        </p:spPr>
        <p:txBody>
          <a:bodyPr lIns="0" tIns="0" rIns="0" bIns="0" rtlCol="0" anchor="t">
            <a:spAutoFit/>
          </a:bodyPr>
          <a:lstStyle/>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Besoin en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L’adoption du cloud</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comparaison des acteurs de cloud </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Réglementation locale et international </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Sécurité et normes</a:t>
            </a:r>
          </a:p>
        </p:txBody>
      </p:sp>
      <p:sp>
        <p:nvSpPr>
          <p:cNvPr id="24" name="TextBox 24"/>
          <p:cNvSpPr txBox="1"/>
          <p:nvPr/>
        </p:nvSpPr>
        <p:spPr>
          <a:xfrm>
            <a:off x="4230642" y="6388742"/>
            <a:ext cx="9922324" cy="556860"/>
          </a:xfrm>
          <a:prstGeom prst="rect">
            <a:avLst/>
          </a:prstGeom>
        </p:spPr>
        <p:txBody>
          <a:bodyPr lIns="0" tIns="0" rIns="0" bIns="0" rtlCol="0" anchor="t">
            <a:spAutoFit/>
          </a:bodyPr>
          <a:lstStyle/>
          <a:p>
            <a:pPr algn="l">
              <a:lnSpc>
                <a:spcPts val="4667"/>
              </a:lnSpc>
              <a:spcBef>
                <a:spcPct val="0"/>
              </a:spcBef>
            </a:pPr>
            <a:r>
              <a:rPr lang="en-US" sz="3333">
                <a:solidFill>
                  <a:srgbClr val="2254C5"/>
                </a:solidFill>
                <a:latin typeface="Montserrat"/>
                <a:ea typeface="Montserrat"/>
                <a:cs typeface="Montserrat"/>
                <a:sym typeface="Montserrat"/>
              </a:rPr>
              <a:t>Partie Pratique </a:t>
            </a:r>
          </a:p>
        </p:txBody>
      </p:sp>
      <p:sp>
        <p:nvSpPr>
          <p:cNvPr id="25" name="TextBox 25"/>
          <p:cNvSpPr txBox="1"/>
          <p:nvPr/>
        </p:nvSpPr>
        <p:spPr>
          <a:xfrm>
            <a:off x="2820318" y="6879688"/>
            <a:ext cx="652398" cy="364684"/>
          </a:xfrm>
          <a:prstGeom prst="rect">
            <a:avLst/>
          </a:prstGeom>
        </p:spPr>
        <p:txBody>
          <a:bodyPr lIns="0" tIns="0" rIns="0" bIns="0" rtlCol="0" anchor="t">
            <a:spAutoFit/>
          </a:bodyPr>
          <a:lstStyle/>
          <a:p>
            <a:pPr algn="ctr">
              <a:lnSpc>
                <a:spcPts val="2633"/>
              </a:lnSpc>
            </a:pPr>
            <a:r>
              <a:rPr lang="en-US" sz="2958" b="1">
                <a:solidFill>
                  <a:srgbClr val="FFFFFF"/>
                </a:solidFill>
                <a:latin typeface="Montserrat Ultra-Bold"/>
                <a:ea typeface="Montserrat Ultra-Bold"/>
                <a:cs typeface="Montserrat Ultra-Bold"/>
                <a:sym typeface="Montserrat Ultra-Bold"/>
              </a:rPr>
              <a:t>3</a:t>
            </a:r>
          </a:p>
        </p:txBody>
      </p:sp>
      <p:sp>
        <p:nvSpPr>
          <p:cNvPr id="26" name="TextBox 26"/>
          <p:cNvSpPr txBox="1"/>
          <p:nvPr/>
        </p:nvSpPr>
        <p:spPr>
          <a:xfrm>
            <a:off x="4196850" y="6899053"/>
            <a:ext cx="10554562" cy="1453980"/>
          </a:xfrm>
          <a:prstGeom prst="rect">
            <a:avLst/>
          </a:prstGeom>
        </p:spPr>
        <p:txBody>
          <a:bodyPr lIns="0" tIns="0" rIns="0" bIns="0" rtlCol="0" anchor="t">
            <a:spAutoFit/>
          </a:bodyPr>
          <a:lstStyle/>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les processus ETL</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Outils d’extraction, transformation et data warehouse</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les sources de données</a:t>
            </a:r>
          </a:p>
          <a:p>
            <a:pPr marL="454152" lvl="1" indent="-227076" algn="l">
              <a:lnSpc>
                <a:spcPts val="2944"/>
              </a:lnSpc>
              <a:buFont typeface="Arial"/>
              <a:buChar char="•"/>
            </a:pPr>
            <a:r>
              <a:rPr lang="en-US" sz="2103">
                <a:solidFill>
                  <a:srgbClr val="000000"/>
                </a:solidFill>
                <a:latin typeface="Montserrat"/>
                <a:ea typeface="Montserrat"/>
                <a:cs typeface="Montserrat"/>
                <a:sym typeface="Montserrat"/>
              </a:rPr>
              <a:t>l’estimation du cout</a:t>
            </a:r>
          </a:p>
        </p:txBody>
      </p:sp>
      <p:sp>
        <p:nvSpPr>
          <p:cNvPr id="27" name="TextBox 27"/>
          <p:cNvSpPr txBox="1"/>
          <p:nvPr/>
        </p:nvSpPr>
        <p:spPr>
          <a:xfrm>
            <a:off x="4196850" y="8515805"/>
            <a:ext cx="12024051" cy="556860"/>
          </a:xfrm>
          <a:prstGeom prst="rect">
            <a:avLst/>
          </a:prstGeom>
        </p:spPr>
        <p:txBody>
          <a:bodyPr lIns="0" tIns="0" rIns="0" bIns="0" rtlCol="0" anchor="t">
            <a:spAutoFit/>
          </a:bodyPr>
          <a:lstStyle/>
          <a:p>
            <a:pPr algn="l">
              <a:lnSpc>
                <a:spcPts val="4667"/>
              </a:lnSpc>
              <a:spcBef>
                <a:spcPct val="0"/>
              </a:spcBef>
            </a:pPr>
            <a:r>
              <a:rPr lang="en-US" sz="3333">
                <a:solidFill>
                  <a:srgbClr val="2254C5"/>
                </a:solidFill>
                <a:latin typeface="Montserrat"/>
                <a:ea typeface="Montserrat"/>
                <a:cs typeface="Montserrat"/>
                <a:sym typeface="Montserrat"/>
              </a:rPr>
              <a:t>Critère d’évaluation des informations</a:t>
            </a:r>
          </a:p>
        </p:txBody>
      </p:sp>
      <p:sp>
        <p:nvSpPr>
          <p:cNvPr id="28" name="TextBox 28"/>
          <p:cNvSpPr txBox="1"/>
          <p:nvPr/>
        </p:nvSpPr>
        <p:spPr>
          <a:xfrm>
            <a:off x="2820318" y="8887010"/>
            <a:ext cx="652398" cy="364684"/>
          </a:xfrm>
          <a:prstGeom prst="rect">
            <a:avLst/>
          </a:prstGeom>
        </p:spPr>
        <p:txBody>
          <a:bodyPr lIns="0" tIns="0" rIns="0" bIns="0" rtlCol="0" anchor="t">
            <a:spAutoFit/>
          </a:bodyPr>
          <a:lstStyle/>
          <a:p>
            <a:pPr algn="ctr">
              <a:lnSpc>
                <a:spcPts val="2633"/>
              </a:lnSpc>
            </a:pPr>
            <a:r>
              <a:rPr lang="en-US" sz="2958" b="1">
                <a:solidFill>
                  <a:srgbClr val="FFFFFF"/>
                </a:solidFill>
                <a:latin typeface="Montserrat Ultra-Bold"/>
                <a:ea typeface="Montserrat Ultra-Bold"/>
                <a:cs typeface="Montserrat Ultra-Bold"/>
                <a:sym typeface="Montserrat Ultra-Bold"/>
              </a:rPr>
              <a:t>4</a:t>
            </a:r>
          </a:p>
        </p:txBody>
      </p:sp>
      <p:sp>
        <p:nvSpPr>
          <p:cNvPr id="29" name="TextBox 29"/>
          <p:cNvSpPr txBox="1"/>
          <p:nvPr/>
        </p:nvSpPr>
        <p:spPr>
          <a:xfrm>
            <a:off x="4424178" y="8988390"/>
            <a:ext cx="10554562" cy="727620"/>
          </a:xfrm>
          <a:prstGeom prst="rect">
            <a:avLst/>
          </a:prstGeom>
        </p:spPr>
        <p:txBody>
          <a:bodyPr lIns="0" tIns="0" rIns="0" bIns="0" rtlCol="0" anchor="t">
            <a:spAutoFit/>
          </a:bodyPr>
          <a:lstStyle/>
          <a:p>
            <a:pPr marL="454151" lvl="1" indent="-227076" algn="l">
              <a:lnSpc>
                <a:spcPts val="2944"/>
              </a:lnSpc>
              <a:buFont typeface="Arial"/>
              <a:buChar char="•"/>
            </a:pPr>
            <a:r>
              <a:rPr lang="en-US" sz="2103">
                <a:solidFill>
                  <a:srgbClr val="000000"/>
                </a:solidFill>
                <a:latin typeface="Montserrat"/>
                <a:ea typeface="Montserrat"/>
                <a:cs typeface="Montserrat"/>
                <a:sym typeface="Montserrat"/>
              </a:rPr>
              <a:t>L'Importance des Sources Fiables dans la Prise de Décision</a:t>
            </a:r>
          </a:p>
          <a:p>
            <a:pPr marL="454151" lvl="1" indent="-227076" algn="l">
              <a:lnSpc>
                <a:spcPts val="2944"/>
              </a:lnSpc>
              <a:buFont typeface="Arial"/>
              <a:buChar char="•"/>
            </a:pPr>
            <a:r>
              <a:rPr lang="en-US" sz="2103">
                <a:solidFill>
                  <a:srgbClr val="000000"/>
                </a:solidFill>
                <a:latin typeface="Montserrat"/>
                <a:ea typeface="Montserrat"/>
                <a:cs typeface="Montserrat"/>
                <a:sym typeface="Montserrat"/>
              </a:rPr>
              <a:t>Critères pour comparer les sources</a:t>
            </a:r>
          </a:p>
        </p:txBody>
      </p:sp>
      <p:grpSp>
        <p:nvGrpSpPr>
          <p:cNvPr id="30" name="Group 30"/>
          <p:cNvGrpSpPr/>
          <p:nvPr/>
        </p:nvGrpSpPr>
        <p:grpSpPr>
          <a:xfrm>
            <a:off x="17259676" y="9258300"/>
            <a:ext cx="827951" cy="82795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446" y="382080"/>
            <a:ext cx="11817791"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LES ACTEURS DE CLOUD </a:t>
            </a:r>
          </a:p>
          <a:p>
            <a:pPr algn="l">
              <a:lnSpc>
                <a:spcPts val="5599"/>
              </a:lnSpc>
            </a:pPr>
            <a:endParaRPr lang="en-US" sz="3999" b="1">
              <a:solidFill>
                <a:srgbClr val="006CCD"/>
              </a:solidFill>
              <a:latin typeface="Open Sans Bold"/>
              <a:ea typeface="Open Sans Bold"/>
              <a:cs typeface="Open Sans Bold"/>
              <a:sym typeface="Open Sans Bold"/>
            </a:endParaRPr>
          </a:p>
        </p:txBody>
      </p:sp>
      <p:sp>
        <p:nvSpPr>
          <p:cNvPr id="3" name="TextBox 3"/>
          <p:cNvSpPr txBox="1"/>
          <p:nvPr/>
        </p:nvSpPr>
        <p:spPr>
          <a:xfrm>
            <a:off x="3703304" y="2422418"/>
            <a:ext cx="10793181" cy="2390776"/>
          </a:xfrm>
          <a:prstGeom prst="rect">
            <a:avLst/>
          </a:prstGeom>
        </p:spPr>
        <p:txBody>
          <a:bodyPr lIns="0" tIns="0" rIns="0" bIns="0" rtlCol="0" anchor="t">
            <a:spAutoFit/>
          </a:bodyPr>
          <a:lstStyle/>
          <a:p>
            <a:pPr algn="ctr">
              <a:lnSpc>
                <a:spcPts val="6579"/>
              </a:lnSpc>
            </a:pPr>
            <a:r>
              <a:rPr lang="en-US" sz="4699" b="1">
                <a:solidFill>
                  <a:srgbClr val="000000"/>
                </a:solidFill>
                <a:latin typeface="Inter Ultra-Bold"/>
                <a:ea typeface="Inter Ultra-Bold"/>
                <a:cs typeface="Inter Ultra-Bold"/>
                <a:sym typeface="Inter Ultra-Bold"/>
              </a:rPr>
              <a:t>Securite et Protection </a:t>
            </a:r>
          </a:p>
          <a:p>
            <a:pPr algn="ctr">
              <a:lnSpc>
                <a:spcPts val="6579"/>
              </a:lnSpc>
            </a:pPr>
            <a:r>
              <a:rPr lang="en-US" sz="4699" b="1">
                <a:solidFill>
                  <a:srgbClr val="000000"/>
                </a:solidFill>
                <a:latin typeface="Inter Ultra-Bold"/>
                <a:ea typeface="Inter Ultra-Bold"/>
                <a:cs typeface="Inter Ultra-Bold"/>
                <a:sym typeface="Inter Ultra-Bold"/>
              </a:rPr>
              <a:t>des Données</a:t>
            </a:r>
          </a:p>
          <a:p>
            <a:pPr marL="0" lvl="0" indent="0" algn="ctr">
              <a:lnSpc>
                <a:spcPts val="6019"/>
              </a:lnSpc>
              <a:spcBef>
                <a:spcPct val="0"/>
              </a:spcBef>
            </a:pPr>
            <a:endParaRPr lang="en-US" sz="4699" b="1">
              <a:solidFill>
                <a:srgbClr val="000000"/>
              </a:solidFill>
              <a:latin typeface="Inter Ultra-Bold"/>
              <a:ea typeface="Inter Ultra-Bold"/>
              <a:cs typeface="Inter Ultra-Bold"/>
              <a:sym typeface="Inter Ultra-Bold"/>
            </a:endParaRPr>
          </a:p>
        </p:txBody>
      </p:sp>
      <p:sp>
        <p:nvSpPr>
          <p:cNvPr id="4" name="AutoShape 4"/>
          <p:cNvSpPr/>
          <p:nvPr/>
        </p:nvSpPr>
        <p:spPr>
          <a:xfrm>
            <a:off x="3703304" y="7574344"/>
            <a:ext cx="10948068" cy="0"/>
          </a:xfrm>
          <a:prstGeom prst="line">
            <a:avLst/>
          </a:prstGeom>
          <a:ln w="66675" cap="flat">
            <a:solidFill>
              <a:srgbClr val="36559C"/>
            </a:solidFill>
            <a:prstDash val="solid"/>
            <a:headEnd type="none" w="sm" len="sm"/>
            <a:tailEnd type="none" w="sm" len="sm"/>
          </a:ln>
        </p:spPr>
      </p:sp>
      <p:grpSp>
        <p:nvGrpSpPr>
          <p:cNvPr id="5" name="Group 5"/>
          <p:cNvGrpSpPr/>
          <p:nvPr/>
        </p:nvGrpSpPr>
        <p:grpSpPr>
          <a:xfrm>
            <a:off x="1033471" y="6574709"/>
            <a:ext cx="6547939" cy="2849312"/>
            <a:chOff x="0" y="0"/>
            <a:chExt cx="1481018" cy="644459"/>
          </a:xfrm>
        </p:grpSpPr>
        <p:sp>
          <p:nvSpPr>
            <p:cNvPr id="6" name="Freeform 6"/>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7" name="TextBox 7"/>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42132" y="6027742"/>
            <a:ext cx="6539278" cy="1093935"/>
            <a:chOff x="0" y="0"/>
            <a:chExt cx="1479059" cy="247427"/>
          </a:xfrm>
        </p:grpSpPr>
        <p:sp>
          <p:nvSpPr>
            <p:cNvPr id="9" name="Freeform 9"/>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0" name="TextBox 10"/>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932268" y="6574709"/>
            <a:ext cx="6547939" cy="2849312"/>
            <a:chOff x="0" y="0"/>
            <a:chExt cx="1481018" cy="644459"/>
          </a:xfrm>
        </p:grpSpPr>
        <p:sp>
          <p:nvSpPr>
            <p:cNvPr id="12" name="Freeform 12"/>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13" name="TextBox 13"/>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940929" y="6027742"/>
            <a:ext cx="6539278" cy="1093935"/>
            <a:chOff x="0" y="0"/>
            <a:chExt cx="1479059" cy="247427"/>
          </a:xfrm>
        </p:grpSpPr>
        <p:sp>
          <p:nvSpPr>
            <p:cNvPr id="15" name="Freeform 15"/>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6" name="TextBox 16"/>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540735" y="4098819"/>
            <a:ext cx="843741" cy="843741"/>
          </a:xfrm>
          <a:custGeom>
            <a:avLst/>
            <a:gdLst/>
            <a:ahLst/>
            <a:cxnLst/>
            <a:rect l="l" t="t" r="r" b="b"/>
            <a:pathLst>
              <a:path w="843741" h="843741">
                <a:moveTo>
                  <a:pt x="0" y="0"/>
                </a:moveTo>
                <a:lnTo>
                  <a:pt x="843741" y="0"/>
                </a:lnTo>
                <a:lnTo>
                  <a:pt x="843741" y="843741"/>
                </a:lnTo>
                <a:lnTo>
                  <a:pt x="0" y="843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794916" y="7194293"/>
            <a:ext cx="5033710" cy="1474079"/>
          </a:xfrm>
          <a:prstGeom prst="rect">
            <a:avLst/>
          </a:prstGeom>
        </p:spPr>
        <p:txBody>
          <a:bodyPr lIns="0" tIns="0" rIns="0" bIns="0" rtlCol="0" anchor="t">
            <a:spAutoFit/>
          </a:bodyPr>
          <a:lstStyle/>
          <a:p>
            <a:pPr algn="just">
              <a:lnSpc>
                <a:spcPts val="2964"/>
              </a:lnSpc>
            </a:pPr>
            <a:r>
              <a:rPr lang="en-US" sz="2117" b="1">
                <a:solidFill>
                  <a:srgbClr val="24314F"/>
                </a:solidFill>
                <a:latin typeface="Inter Semi-Bold"/>
                <a:ea typeface="Inter Semi-Bold"/>
                <a:cs typeface="Inter Semi-Bold"/>
                <a:sym typeface="Inter Semi-Bold"/>
              </a:rPr>
              <a:t> Normes de sécurité avancées, certifications (ISO 27001, SOC 2, HIPAA), mais risques de soumission aux lois étrangères.</a:t>
            </a:r>
          </a:p>
        </p:txBody>
      </p:sp>
      <p:sp>
        <p:nvSpPr>
          <p:cNvPr id="19" name="TextBox 19"/>
          <p:cNvSpPr txBox="1"/>
          <p:nvPr/>
        </p:nvSpPr>
        <p:spPr>
          <a:xfrm>
            <a:off x="146001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International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sp>
        <p:nvSpPr>
          <p:cNvPr id="20" name="TextBox 20"/>
          <p:cNvSpPr txBox="1"/>
          <p:nvPr/>
        </p:nvSpPr>
        <p:spPr>
          <a:xfrm>
            <a:off x="11347284" y="7184768"/>
            <a:ext cx="5631066" cy="1217194"/>
          </a:xfrm>
          <a:prstGeom prst="rect">
            <a:avLst/>
          </a:prstGeom>
        </p:spPr>
        <p:txBody>
          <a:bodyPr lIns="0" tIns="0" rIns="0" bIns="0" rtlCol="0" anchor="t">
            <a:spAutoFit/>
          </a:bodyPr>
          <a:lstStyle/>
          <a:p>
            <a:pPr algn="just">
              <a:lnSpc>
                <a:spcPts val="3260"/>
              </a:lnSpc>
            </a:pPr>
            <a:r>
              <a:rPr lang="en-US" sz="2328" b="1">
                <a:solidFill>
                  <a:srgbClr val="24314F"/>
                </a:solidFill>
                <a:latin typeface="Inter Semi-Bold"/>
                <a:ea typeface="Inter Semi-Bold"/>
                <a:cs typeface="Inter Semi-Bold"/>
                <a:sym typeface="Inter Semi-Bold"/>
              </a:rPr>
              <a:t>Moins de ressources pour la cybersécurité, mais plus de contrôle sur les données sensibles.</a:t>
            </a:r>
          </a:p>
        </p:txBody>
      </p:sp>
      <p:sp>
        <p:nvSpPr>
          <p:cNvPr id="21" name="Freeform 21"/>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sp>
        <p:nvSpPr>
          <p:cNvPr id="22" name="TextBox 22"/>
          <p:cNvSpPr txBox="1"/>
          <p:nvPr/>
        </p:nvSpPr>
        <p:spPr>
          <a:xfrm>
            <a:off x="1148407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local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20</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446" y="382080"/>
            <a:ext cx="11817791"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COMPARAISON LES ACTEURS DE CLOUD </a:t>
            </a:r>
          </a:p>
          <a:p>
            <a:pPr algn="l">
              <a:lnSpc>
                <a:spcPts val="5599"/>
              </a:lnSpc>
            </a:pPr>
            <a:endParaRPr lang="en-US" sz="3999" b="1">
              <a:solidFill>
                <a:srgbClr val="006CCD"/>
              </a:solidFill>
              <a:latin typeface="Open Sans Bold"/>
              <a:ea typeface="Open Sans Bold"/>
              <a:cs typeface="Open Sans Bold"/>
              <a:sym typeface="Open Sans Bold"/>
            </a:endParaRPr>
          </a:p>
        </p:txBody>
      </p:sp>
      <p:sp>
        <p:nvSpPr>
          <p:cNvPr id="3" name="TextBox 3"/>
          <p:cNvSpPr txBox="1"/>
          <p:nvPr/>
        </p:nvSpPr>
        <p:spPr>
          <a:xfrm>
            <a:off x="3703304" y="2711644"/>
            <a:ext cx="10793181" cy="738506"/>
          </a:xfrm>
          <a:prstGeom prst="rect">
            <a:avLst/>
          </a:prstGeom>
        </p:spPr>
        <p:txBody>
          <a:bodyPr lIns="0" tIns="0" rIns="0" bIns="0" rtlCol="0" anchor="t">
            <a:spAutoFit/>
          </a:bodyPr>
          <a:lstStyle/>
          <a:p>
            <a:pPr marL="0" lvl="0" indent="0" algn="ctr">
              <a:lnSpc>
                <a:spcPts val="6019"/>
              </a:lnSpc>
              <a:spcBef>
                <a:spcPct val="0"/>
              </a:spcBef>
            </a:pPr>
            <a:r>
              <a:rPr lang="en-US" sz="4299" b="1">
                <a:solidFill>
                  <a:srgbClr val="000000"/>
                </a:solidFill>
                <a:latin typeface="Inter Ultra-Bold"/>
                <a:ea typeface="Inter Ultra-Bold"/>
                <a:cs typeface="Inter Ultra-Bold"/>
                <a:sym typeface="Inter Ultra-Bold"/>
              </a:rPr>
              <a:t>Scalabilite et Innovations</a:t>
            </a:r>
          </a:p>
        </p:txBody>
      </p:sp>
      <p:sp>
        <p:nvSpPr>
          <p:cNvPr id="4" name="AutoShape 4"/>
          <p:cNvSpPr/>
          <p:nvPr/>
        </p:nvSpPr>
        <p:spPr>
          <a:xfrm>
            <a:off x="3703304" y="7574344"/>
            <a:ext cx="10948068" cy="0"/>
          </a:xfrm>
          <a:prstGeom prst="line">
            <a:avLst/>
          </a:prstGeom>
          <a:ln w="66675" cap="flat">
            <a:solidFill>
              <a:srgbClr val="36559C"/>
            </a:solidFill>
            <a:prstDash val="solid"/>
            <a:headEnd type="none" w="sm" len="sm"/>
            <a:tailEnd type="none" w="sm" len="sm"/>
          </a:ln>
        </p:spPr>
      </p:sp>
      <p:grpSp>
        <p:nvGrpSpPr>
          <p:cNvPr id="5" name="Group 5"/>
          <p:cNvGrpSpPr/>
          <p:nvPr/>
        </p:nvGrpSpPr>
        <p:grpSpPr>
          <a:xfrm>
            <a:off x="1033471" y="6574709"/>
            <a:ext cx="6547939" cy="2849312"/>
            <a:chOff x="0" y="0"/>
            <a:chExt cx="1481018" cy="644459"/>
          </a:xfrm>
        </p:grpSpPr>
        <p:sp>
          <p:nvSpPr>
            <p:cNvPr id="6" name="Freeform 6"/>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7" name="TextBox 7"/>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042132" y="6027742"/>
            <a:ext cx="6539278" cy="1093935"/>
            <a:chOff x="0" y="0"/>
            <a:chExt cx="1479059" cy="247427"/>
          </a:xfrm>
        </p:grpSpPr>
        <p:sp>
          <p:nvSpPr>
            <p:cNvPr id="9" name="Freeform 9"/>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0" name="TextBox 10"/>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932268" y="6574709"/>
            <a:ext cx="6547939" cy="2849312"/>
            <a:chOff x="0" y="0"/>
            <a:chExt cx="1481018" cy="644459"/>
          </a:xfrm>
        </p:grpSpPr>
        <p:sp>
          <p:nvSpPr>
            <p:cNvPr id="12" name="Freeform 12"/>
            <p:cNvSpPr/>
            <p:nvPr/>
          </p:nvSpPr>
          <p:spPr>
            <a:xfrm>
              <a:off x="0" y="0"/>
              <a:ext cx="1481018" cy="644459"/>
            </a:xfrm>
            <a:custGeom>
              <a:avLst/>
              <a:gdLst/>
              <a:ahLst/>
              <a:cxnLst/>
              <a:rect l="l" t="t" r="r" b="b"/>
              <a:pathLst>
                <a:path w="1481018" h="644459">
                  <a:moveTo>
                    <a:pt x="28376" y="0"/>
                  </a:moveTo>
                  <a:lnTo>
                    <a:pt x="1452642" y="0"/>
                  </a:lnTo>
                  <a:cubicBezTo>
                    <a:pt x="1460168" y="0"/>
                    <a:pt x="1467385" y="2990"/>
                    <a:pt x="1472707" y="8311"/>
                  </a:cubicBezTo>
                  <a:cubicBezTo>
                    <a:pt x="1478028" y="13633"/>
                    <a:pt x="1481018" y="20850"/>
                    <a:pt x="1481018" y="28376"/>
                  </a:cubicBezTo>
                  <a:lnTo>
                    <a:pt x="1481018" y="616083"/>
                  </a:lnTo>
                  <a:cubicBezTo>
                    <a:pt x="1481018" y="631755"/>
                    <a:pt x="1468313" y="644459"/>
                    <a:pt x="1452642" y="644459"/>
                  </a:cubicBezTo>
                  <a:lnTo>
                    <a:pt x="28376" y="644459"/>
                  </a:lnTo>
                  <a:cubicBezTo>
                    <a:pt x="20850" y="644459"/>
                    <a:pt x="13633" y="641470"/>
                    <a:pt x="8311" y="636148"/>
                  </a:cubicBezTo>
                  <a:cubicBezTo>
                    <a:pt x="2990" y="630827"/>
                    <a:pt x="0" y="623609"/>
                    <a:pt x="0" y="616083"/>
                  </a:cubicBezTo>
                  <a:lnTo>
                    <a:pt x="0" y="28376"/>
                  </a:lnTo>
                  <a:cubicBezTo>
                    <a:pt x="0" y="20850"/>
                    <a:pt x="2990" y="13633"/>
                    <a:pt x="8311" y="8311"/>
                  </a:cubicBezTo>
                  <a:cubicBezTo>
                    <a:pt x="13633" y="2990"/>
                    <a:pt x="20850" y="0"/>
                    <a:pt x="28376" y="0"/>
                  </a:cubicBezTo>
                  <a:close/>
                </a:path>
              </a:pathLst>
            </a:custGeom>
            <a:solidFill>
              <a:srgbClr val="E6EDF5"/>
            </a:solidFill>
          </p:spPr>
        </p:sp>
        <p:sp>
          <p:nvSpPr>
            <p:cNvPr id="13" name="TextBox 13"/>
            <p:cNvSpPr txBox="1"/>
            <p:nvPr/>
          </p:nvSpPr>
          <p:spPr>
            <a:xfrm>
              <a:off x="0" y="-47625"/>
              <a:ext cx="1481018" cy="69208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940929" y="6027742"/>
            <a:ext cx="6539278" cy="1093935"/>
            <a:chOff x="0" y="0"/>
            <a:chExt cx="1479059" cy="247427"/>
          </a:xfrm>
        </p:grpSpPr>
        <p:sp>
          <p:nvSpPr>
            <p:cNvPr id="15" name="Freeform 15"/>
            <p:cNvSpPr/>
            <p:nvPr/>
          </p:nvSpPr>
          <p:spPr>
            <a:xfrm>
              <a:off x="0" y="0"/>
              <a:ext cx="1479059" cy="247427"/>
            </a:xfrm>
            <a:custGeom>
              <a:avLst/>
              <a:gdLst/>
              <a:ahLst/>
              <a:cxnLst/>
              <a:rect l="l" t="t" r="r" b="b"/>
              <a:pathLst>
                <a:path w="1479059" h="247427">
                  <a:moveTo>
                    <a:pt x="60379" y="0"/>
                  </a:moveTo>
                  <a:lnTo>
                    <a:pt x="1418679" y="0"/>
                  </a:lnTo>
                  <a:cubicBezTo>
                    <a:pt x="1452026" y="0"/>
                    <a:pt x="1479059" y="27033"/>
                    <a:pt x="1479059" y="60379"/>
                  </a:cubicBezTo>
                  <a:lnTo>
                    <a:pt x="1479059" y="187048"/>
                  </a:lnTo>
                  <a:cubicBezTo>
                    <a:pt x="1479059" y="220394"/>
                    <a:pt x="1452026" y="247427"/>
                    <a:pt x="1418679" y="247427"/>
                  </a:cubicBezTo>
                  <a:lnTo>
                    <a:pt x="60379" y="247427"/>
                  </a:lnTo>
                  <a:cubicBezTo>
                    <a:pt x="27033" y="247427"/>
                    <a:pt x="0" y="220394"/>
                    <a:pt x="0" y="187048"/>
                  </a:cubicBezTo>
                  <a:lnTo>
                    <a:pt x="0" y="60379"/>
                  </a:lnTo>
                  <a:cubicBezTo>
                    <a:pt x="0" y="27033"/>
                    <a:pt x="27033" y="0"/>
                    <a:pt x="60379" y="0"/>
                  </a:cubicBezTo>
                  <a:close/>
                </a:path>
              </a:pathLst>
            </a:custGeom>
            <a:solidFill>
              <a:srgbClr val="36559C"/>
            </a:solidFill>
          </p:spPr>
        </p:sp>
        <p:sp>
          <p:nvSpPr>
            <p:cNvPr id="16" name="TextBox 16"/>
            <p:cNvSpPr txBox="1"/>
            <p:nvPr/>
          </p:nvSpPr>
          <p:spPr>
            <a:xfrm>
              <a:off x="0" y="-47625"/>
              <a:ext cx="1479059" cy="295052"/>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540735" y="4098819"/>
            <a:ext cx="843741" cy="843741"/>
          </a:xfrm>
          <a:custGeom>
            <a:avLst/>
            <a:gdLst/>
            <a:ahLst/>
            <a:cxnLst/>
            <a:rect l="l" t="t" r="r" b="b"/>
            <a:pathLst>
              <a:path w="843741" h="843741">
                <a:moveTo>
                  <a:pt x="0" y="0"/>
                </a:moveTo>
                <a:lnTo>
                  <a:pt x="843741" y="0"/>
                </a:lnTo>
                <a:lnTo>
                  <a:pt x="843741" y="843741"/>
                </a:lnTo>
                <a:lnTo>
                  <a:pt x="0" y="843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794916" y="7429497"/>
            <a:ext cx="5033710" cy="1101636"/>
          </a:xfrm>
          <a:prstGeom prst="rect">
            <a:avLst/>
          </a:prstGeom>
        </p:spPr>
        <p:txBody>
          <a:bodyPr lIns="0" tIns="0" rIns="0" bIns="0" rtlCol="0" anchor="t">
            <a:spAutoFit/>
          </a:bodyPr>
          <a:lstStyle/>
          <a:p>
            <a:pPr algn="just">
              <a:lnSpc>
                <a:spcPts val="2964"/>
              </a:lnSpc>
            </a:pPr>
            <a:r>
              <a:rPr lang="en-US" sz="2117" b="1">
                <a:solidFill>
                  <a:srgbClr val="24314F"/>
                </a:solidFill>
                <a:latin typeface="Inter Semi-Bold"/>
                <a:ea typeface="Inter Semi-Bold"/>
                <a:cs typeface="Inter Semi-Bold"/>
                <a:sym typeface="Inter Semi-Bold"/>
              </a:rPr>
              <a:t>Accès à des services innovants (IA, Big Data, Blockchain), avec une capacité dʼextension illimitée.</a:t>
            </a:r>
          </a:p>
        </p:txBody>
      </p:sp>
      <p:sp>
        <p:nvSpPr>
          <p:cNvPr id="19" name="TextBox 19"/>
          <p:cNvSpPr txBox="1"/>
          <p:nvPr/>
        </p:nvSpPr>
        <p:spPr>
          <a:xfrm>
            <a:off x="146001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International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sp>
        <p:nvSpPr>
          <p:cNvPr id="20" name="TextBox 20"/>
          <p:cNvSpPr txBox="1"/>
          <p:nvPr/>
        </p:nvSpPr>
        <p:spPr>
          <a:xfrm>
            <a:off x="11184227" y="7776531"/>
            <a:ext cx="6624514" cy="398044"/>
          </a:xfrm>
          <a:prstGeom prst="rect">
            <a:avLst/>
          </a:prstGeom>
        </p:spPr>
        <p:txBody>
          <a:bodyPr lIns="0" tIns="0" rIns="0" bIns="0" rtlCol="0" anchor="t">
            <a:spAutoFit/>
          </a:bodyPr>
          <a:lstStyle/>
          <a:p>
            <a:pPr algn="just">
              <a:lnSpc>
                <a:spcPts val="3260"/>
              </a:lnSpc>
            </a:pPr>
            <a:r>
              <a:rPr lang="en-US" sz="2328" b="1">
                <a:solidFill>
                  <a:srgbClr val="24314F"/>
                </a:solidFill>
                <a:latin typeface="Inter Semi-Bold"/>
                <a:ea typeface="Inter Semi-Bold"/>
                <a:cs typeface="Inter Semi-Bold"/>
                <a:sym typeface="Inter Semi-Bold"/>
              </a:rPr>
              <a:t>Infrastructure limitée, moins dʼinnovations.</a:t>
            </a:r>
          </a:p>
        </p:txBody>
      </p:sp>
      <p:sp>
        <p:nvSpPr>
          <p:cNvPr id="21" name="Freeform 21"/>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sp>
        <p:nvSpPr>
          <p:cNvPr id="22" name="TextBox 22"/>
          <p:cNvSpPr txBox="1"/>
          <p:nvPr/>
        </p:nvSpPr>
        <p:spPr>
          <a:xfrm>
            <a:off x="11484075" y="6158057"/>
            <a:ext cx="5535563" cy="1074337"/>
          </a:xfrm>
          <a:prstGeom prst="rect">
            <a:avLst/>
          </a:prstGeom>
        </p:spPr>
        <p:txBody>
          <a:bodyPr lIns="0" tIns="0" rIns="0" bIns="0" rtlCol="0" anchor="t">
            <a:spAutoFit/>
          </a:bodyPr>
          <a:lstStyle/>
          <a:p>
            <a:pPr algn="ctr">
              <a:lnSpc>
                <a:spcPts val="4309"/>
              </a:lnSpc>
            </a:pPr>
            <a:r>
              <a:rPr lang="en-US" sz="3078" b="1">
                <a:solidFill>
                  <a:srgbClr val="FFFFFF"/>
                </a:solidFill>
                <a:latin typeface="Inter Semi-Bold"/>
                <a:ea typeface="Inter Semi-Bold"/>
                <a:cs typeface="Inter Semi-Bold"/>
                <a:sym typeface="Inter Semi-Bold"/>
              </a:rPr>
              <a:t>Cloud local : </a:t>
            </a:r>
          </a:p>
          <a:p>
            <a:pPr marL="0" lvl="0" indent="0" algn="ctr">
              <a:lnSpc>
                <a:spcPts val="4309"/>
              </a:lnSpc>
              <a:spcBef>
                <a:spcPct val="0"/>
              </a:spcBef>
            </a:pPr>
            <a:endParaRPr lang="en-US" sz="3078" b="1">
              <a:solidFill>
                <a:srgbClr val="FFFFFF"/>
              </a:solidFill>
              <a:latin typeface="Inter Semi-Bold"/>
              <a:ea typeface="Inter Semi-Bold"/>
              <a:cs typeface="Inter Semi-Bold"/>
              <a:sym typeface="Inter Semi-Bold"/>
            </a:endParaRPr>
          </a:p>
        </p:txBody>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21</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TextBox 3"/>
          <p:cNvSpPr txBox="1"/>
          <p:nvPr/>
        </p:nvSpPr>
        <p:spPr>
          <a:xfrm>
            <a:off x="16530781" y="117384"/>
            <a:ext cx="900832" cy="485184"/>
          </a:xfrm>
          <a:prstGeom prst="rect">
            <a:avLst/>
          </a:prstGeom>
        </p:spPr>
        <p:txBody>
          <a:bodyPr lIns="0" tIns="0" rIns="0" bIns="0" rtlCol="0" anchor="t">
            <a:spAutoFit/>
          </a:bodyPr>
          <a:lstStyle/>
          <a:p>
            <a:pPr algn="l">
              <a:lnSpc>
                <a:spcPts val="3560"/>
              </a:lnSpc>
            </a:pPr>
            <a:r>
              <a:rPr lang="en-US" sz="4000" b="1">
                <a:solidFill>
                  <a:srgbClr val="FFFFFF"/>
                </a:solidFill>
                <a:latin typeface="Montserrat Ultra-Bold"/>
                <a:ea typeface="Montserrat Ultra-Bold"/>
                <a:cs typeface="Montserrat Ultra-Bold"/>
                <a:sym typeface="Montserrat Ultra-Bold"/>
              </a:rPr>
              <a:t>04</a:t>
            </a:r>
          </a:p>
        </p:txBody>
      </p:sp>
      <p:grpSp>
        <p:nvGrpSpPr>
          <p:cNvPr id="4" name="Group 4"/>
          <p:cNvGrpSpPr/>
          <p:nvPr/>
        </p:nvGrpSpPr>
        <p:grpSpPr>
          <a:xfrm rot="5400000">
            <a:off x="883229" y="3515087"/>
            <a:ext cx="1831631" cy="329976"/>
            <a:chOff x="0" y="0"/>
            <a:chExt cx="329502" cy="59361"/>
          </a:xfrm>
        </p:grpSpPr>
        <p:sp>
          <p:nvSpPr>
            <p:cNvPr id="5" name="Freeform 5"/>
            <p:cNvSpPr/>
            <p:nvPr/>
          </p:nvSpPr>
          <p:spPr>
            <a:xfrm>
              <a:off x="0" y="0"/>
              <a:ext cx="329502" cy="59361"/>
            </a:xfrm>
            <a:custGeom>
              <a:avLst/>
              <a:gdLst/>
              <a:ahLst/>
              <a:cxnLst/>
              <a:rect l="l" t="t" r="r" b="b"/>
              <a:pathLst>
                <a:path w="329502" h="59361">
                  <a:moveTo>
                    <a:pt x="0" y="0"/>
                  </a:moveTo>
                  <a:lnTo>
                    <a:pt x="329502" y="0"/>
                  </a:lnTo>
                  <a:lnTo>
                    <a:pt x="329502" y="59361"/>
                  </a:lnTo>
                  <a:lnTo>
                    <a:pt x="0" y="59361"/>
                  </a:lnTo>
                  <a:close/>
                </a:path>
              </a:pathLst>
            </a:custGeom>
            <a:solidFill>
              <a:srgbClr val="006CCD"/>
            </a:solidFill>
          </p:spPr>
        </p:sp>
        <p:sp>
          <p:nvSpPr>
            <p:cNvPr id="6" name="TextBox 6"/>
            <p:cNvSpPr txBox="1"/>
            <p:nvPr/>
          </p:nvSpPr>
          <p:spPr>
            <a:xfrm>
              <a:off x="0" y="-38100"/>
              <a:ext cx="329502" cy="97461"/>
            </a:xfrm>
            <a:prstGeom prst="rect">
              <a:avLst/>
            </a:prstGeom>
          </p:spPr>
          <p:txBody>
            <a:bodyPr lIns="50800" tIns="50800" rIns="50800" bIns="50800" rtlCol="0" anchor="ctr"/>
            <a:lstStyle/>
            <a:p>
              <a:pPr algn="ctr">
                <a:lnSpc>
                  <a:spcPts val="2199"/>
                </a:lnSpc>
              </a:pPr>
              <a:endParaRPr/>
            </a:p>
          </p:txBody>
        </p:sp>
      </p:grpSp>
      <p:sp>
        <p:nvSpPr>
          <p:cNvPr id="7" name="TextBox 7"/>
          <p:cNvSpPr txBox="1"/>
          <p:nvPr/>
        </p:nvSpPr>
        <p:spPr>
          <a:xfrm>
            <a:off x="2388446" y="382080"/>
            <a:ext cx="11817791"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Les sources:</a:t>
            </a:r>
          </a:p>
        </p:txBody>
      </p:sp>
      <p:sp>
        <p:nvSpPr>
          <p:cNvPr id="8" name="Freeform 8"/>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3"/>
            <a:stretch>
              <a:fillRect/>
            </a:stretch>
          </a:blipFill>
        </p:spPr>
      </p:sp>
      <p:sp>
        <p:nvSpPr>
          <p:cNvPr id="9" name="TextBox 9"/>
          <p:cNvSpPr txBox="1"/>
          <p:nvPr/>
        </p:nvSpPr>
        <p:spPr>
          <a:xfrm>
            <a:off x="3198628" y="2764259"/>
            <a:ext cx="14060672" cy="4758481"/>
          </a:xfrm>
          <a:prstGeom prst="rect">
            <a:avLst/>
          </a:prstGeom>
        </p:spPr>
        <p:txBody>
          <a:bodyPr lIns="0" tIns="0" rIns="0" bIns="0" rtlCol="0" anchor="t">
            <a:spAutoFit/>
          </a:bodyPr>
          <a:lstStyle/>
          <a:p>
            <a:pPr marL="966543" lvl="1" indent="-483271" algn="just">
              <a:lnSpc>
                <a:spcPts val="5372"/>
              </a:lnSpc>
              <a:buFont typeface="Arial"/>
              <a:buChar char="•"/>
            </a:pPr>
            <a:r>
              <a:rPr lang="en-US" sz="4476" b="1">
                <a:solidFill>
                  <a:srgbClr val="000000"/>
                </a:solidFill>
                <a:latin typeface="Nunito Semi-Bold"/>
                <a:ea typeface="Nunito Semi-Bold"/>
                <a:cs typeface="Nunito Semi-Bold"/>
                <a:sym typeface="Nunito Semi-Bold"/>
              </a:rPr>
              <a:t>https://www.cloudvps.ma/</a:t>
            </a:r>
          </a:p>
          <a:p>
            <a:pPr algn="just">
              <a:lnSpc>
                <a:spcPts val="5372"/>
              </a:lnSpc>
            </a:pPr>
            <a:endParaRPr lang="en-US" sz="4476" b="1">
              <a:solidFill>
                <a:srgbClr val="000000"/>
              </a:solidFill>
              <a:latin typeface="Nunito Semi-Bold"/>
              <a:ea typeface="Nunito Semi-Bold"/>
              <a:cs typeface="Nunito Semi-Bold"/>
              <a:sym typeface="Nunito Semi-Bold"/>
            </a:endParaRPr>
          </a:p>
          <a:p>
            <a:pPr marL="966543" lvl="1" indent="-483271" algn="just">
              <a:lnSpc>
                <a:spcPts val="5372"/>
              </a:lnSpc>
              <a:buFont typeface="Arial"/>
              <a:buChar char="•"/>
            </a:pPr>
            <a:r>
              <a:rPr lang="en-US" sz="4476" b="1">
                <a:solidFill>
                  <a:srgbClr val="000000"/>
                </a:solidFill>
                <a:latin typeface="Nunito Semi-Bold"/>
                <a:ea typeface="Nunito Semi-Bold"/>
                <a:cs typeface="Nunito Semi-Bold"/>
                <a:sym typeface="Nunito Semi-Bold"/>
              </a:rPr>
              <a:t>https://waninone.com/nos-tarifs-et-forfaits </a:t>
            </a:r>
          </a:p>
          <a:p>
            <a:pPr algn="just">
              <a:lnSpc>
                <a:spcPts val="5372"/>
              </a:lnSpc>
            </a:pPr>
            <a:endParaRPr lang="en-US" sz="4476" b="1">
              <a:solidFill>
                <a:srgbClr val="000000"/>
              </a:solidFill>
              <a:latin typeface="Nunito Semi-Bold"/>
              <a:ea typeface="Nunito Semi-Bold"/>
              <a:cs typeface="Nunito Semi-Bold"/>
              <a:sym typeface="Nunito Semi-Bold"/>
            </a:endParaRPr>
          </a:p>
          <a:p>
            <a:pPr marL="966543" lvl="1" indent="-483271" algn="just">
              <a:lnSpc>
                <a:spcPts val="5372"/>
              </a:lnSpc>
              <a:buFont typeface="Arial"/>
              <a:buChar char="•"/>
            </a:pPr>
            <a:r>
              <a:rPr lang="en-US" sz="4476" b="1">
                <a:solidFill>
                  <a:srgbClr val="000000"/>
                </a:solidFill>
                <a:latin typeface="Nunito Semi-Bold"/>
                <a:ea typeface="Nunito Semi-Bold"/>
                <a:cs typeface="Nunito Semi-Bold"/>
                <a:sym typeface="Nunito Semi-Bold"/>
              </a:rPr>
              <a:t>https://www.maroccloud.ma/2018/01/comparaison-des-tarifs-cloud-en-2018-aws-vs-azure-vs-google/</a:t>
            </a:r>
          </a:p>
        </p:txBody>
      </p:sp>
      <p:sp>
        <p:nvSpPr>
          <p:cNvPr id="10" name="TextBox 10"/>
          <p:cNvSpPr txBox="1"/>
          <p:nvPr/>
        </p:nvSpPr>
        <p:spPr>
          <a:xfrm>
            <a:off x="2188360" y="2737516"/>
            <a:ext cx="1010268" cy="866087"/>
          </a:xfrm>
          <a:prstGeom prst="rect">
            <a:avLst/>
          </a:prstGeom>
        </p:spPr>
        <p:txBody>
          <a:bodyPr lIns="0" tIns="0" rIns="0" bIns="0" rtlCol="0" anchor="t">
            <a:spAutoFit/>
          </a:bodyPr>
          <a:lstStyle/>
          <a:p>
            <a:pPr algn="ctr">
              <a:lnSpc>
                <a:spcPts val="6818"/>
              </a:lnSpc>
              <a:spcBef>
                <a:spcPct val="0"/>
              </a:spcBef>
            </a:pPr>
            <a:r>
              <a:rPr lang="en-US" sz="4870" b="1">
                <a:solidFill>
                  <a:srgbClr val="000000"/>
                </a:solidFill>
                <a:latin typeface="Poppins Medium"/>
                <a:ea typeface="Poppins Medium"/>
                <a:cs typeface="Poppins Medium"/>
                <a:sym typeface="Poppins Medium"/>
              </a:rPr>
              <a:t> 🔗</a:t>
            </a:r>
          </a:p>
        </p:txBody>
      </p:sp>
      <p:grpSp>
        <p:nvGrpSpPr>
          <p:cNvPr id="11" name="Group 11"/>
          <p:cNvGrpSpPr/>
          <p:nvPr/>
        </p:nvGrpSpPr>
        <p:grpSpPr>
          <a:xfrm>
            <a:off x="17259676" y="9258300"/>
            <a:ext cx="827951" cy="8279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22</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12179" y="3576940"/>
            <a:ext cx="1614003" cy="1866586"/>
            <a:chOff x="0" y="0"/>
            <a:chExt cx="2152004" cy="2488782"/>
          </a:xfrm>
        </p:grpSpPr>
        <p:sp>
          <p:nvSpPr>
            <p:cNvPr id="3" name="Freeform 3"/>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4" name="Freeform 4"/>
          <p:cNvSpPr/>
          <p:nvPr/>
        </p:nvSpPr>
        <p:spPr>
          <a:xfrm>
            <a:off x="10118249" y="4038687"/>
            <a:ext cx="601864" cy="943091"/>
          </a:xfrm>
          <a:custGeom>
            <a:avLst/>
            <a:gdLst/>
            <a:ahLst/>
            <a:cxnLst/>
            <a:rect l="l" t="t" r="r" b="b"/>
            <a:pathLst>
              <a:path w="601864" h="943091">
                <a:moveTo>
                  <a:pt x="0" y="0"/>
                </a:moveTo>
                <a:lnTo>
                  <a:pt x="601864" y="0"/>
                </a:lnTo>
                <a:lnTo>
                  <a:pt x="601864" y="943091"/>
                </a:lnTo>
                <a:lnTo>
                  <a:pt x="0" y="943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3576940"/>
            <a:ext cx="1614003" cy="1866586"/>
            <a:chOff x="0" y="0"/>
            <a:chExt cx="2152004" cy="2488782"/>
          </a:xfrm>
        </p:grpSpPr>
        <p:sp>
          <p:nvSpPr>
            <p:cNvPr id="6" name="Freeform 6"/>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7" name="Freeform 7"/>
          <p:cNvSpPr/>
          <p:nvPr/>
        </p:nvSpPr>
        <p:spPr>
          <a:xfrm>
            <a:off x="1492759" y="4038687"/>
            <a:ext cx="685884" cy="943091"/>
          </a:xfrm>
          <a:custGeom>
            <a:avLst/>
            <a:gdLst/>
            <a:ahLst/>
            <a:cxnLst/>
            <a:rect l="l" t="t" r="r" b="b"/>
            <a:pathLst>
              <a:path w="685884" h="943091">
                <a:moveTo>
                  <a:pt x="0" y="0"/>
                </a:moveTo>
                <a:lnTo>
                  <a:pt x="685885" y="0"/>
                </a:lnTo>
                <a:lnTo>
                  <a:pt x="685885" y="943091"/>
                </a:lnTo>
                <a:lnTo>
                  <a:pt x="0" y="943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6708940"/>
            <a:ext cx="1614003" cy="1866586"/>
            <a:chOff x="0" y="0"/>
            <a:chExt cx="2152004" cy="2488782"/>
          </a:xfrm>
        </p:grpSpPr>
        <p:sp>
          <p:nvSpPr>
            <p:cNvPr id="9" name="Freeform 9"/>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grpSp>
        <p:nvGrpSpPr>
          <p:cNvPr id="10" name="Group 10"/>
          <p:cNvGrpSpPr/>
          <p:nvPr/>
        </p:nvGrpSpPr>
        <p:grpSpPr>
          <a:xfrm>
            <a:off x="9613381" y="6708940"/>
            <a:ext cx="1614003" cy="1866586"/>
            <a:chOff x="0" y="0"/>
            <a:chExt cx="2152004" cy="2488782"/>
          </a:xfrm>
        </p:grpSpPr>
        <p:sp>
          <p:nvSpPr>
            <p:cNvPr id="11" name="Freeform 11"/>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sp>
        <p:nvSpPr>
          <p:cNvPr id="12" name="Freeform 12"/>
          <p:cNvSpPr/>
          <p:nvPr/>
        </p:nvSpPr>
        <p:spPr>
          <a:xfrm>
            <a:off x="10064580" y="7170688"/>
            <a:ext cx="711605" cy="943091"/>
          </a:xfrm>
          <a:custGeom>
            <a:avLst/>
            <a:gdLst/>
            <a:ahLst/>
            <a:cxnLst/>
            <a:rect l="l" t="t" r="r" b="b"/>
            <a:pathLst>
              <a:path w="711605" h="943091">
                <a:moveTo>
                  <a:pt x="0" y="0"/>
                </a:moveTo>
                <a:lnTo>
                  <a:pt x="711605" y="0"/>
                </a:lnTo>
                <a:lnTo>
                  <a:pt x="711605" y="943091"/>
                </a:lnTo>
                <a:lnTo>
                  <a:pt x="0" y="943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8"/>
            <a:stretch>
              <a:fillRect/>
            </a:stretch>
          </a:blipFill>
        </p:spPr>
      </p:sp>
      <p:sp>
        <p:nvSpPr>
          <p:cNvPr id="14" name="TextBox 14"/>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15" name="TextBox 15"/>
          <p:cNvSpPr txBox="1"/>
          <p:nvPr/>
        </p:nvSpPr>
        <p:spPr>
          <a:xfrm>
            <a:off x="2278010" y="366603"/>
            <a:ext cx="15680479" cy="1455420"/>
          </a:xfrm>
          <a:prstGeom prst="rect">
            <a:avLst/>
          </a:prstGeom>
        </p:spPr>
        <p:txBody>
          <a:bodyPr lIns="0" tIns="0" rIns="0" bIns="0" rtlCol="0" anchor="t">
            <a:spAutoFit/>
          </a:bodyPr>
          <a:lstStyle/>
          <a:p>
            <a:pPr algn="l">
              <a:lnSpc>
                <a:spcPts val="5879"/>
              </a:lnSpc>
            </a:pPr>
            <a:r>
              <a:rPr lang="en-US" sz="4199" b="1">
                <a:solidFill>
                  <a:srgbClr val="006CCD"/>
                </a:solidFill>
                <a:latin typeface="Open Sans Bold"/>
                <a:ea typeface="Open Sans Bold"/>
                <a:cs typeface="Open Sans Bold"/>
                <a:sym typeface="Open Sans Bold"/>
              </a:rPr>
              <a:t>Réglementations Locales vs Internationales</a:t>
            </a:r>
          </a:p>
          <a:p>
            <a:pPr algn="l">
              <a:lnSpc>
                <a:spcPts val="5879"/>
              </a:lnSpc>
            </a:pPr>
            <a:endParaRPr lang="en-US" sz="4199" b="1">
              <a:solidFill>
                <a:srgbClr val="006CCD"/>
              </a:solidFill>
              <a:latin typeface="Open Sans Bold"/>
              <a:ea typeface="Open Sans Bold"/>
              <a:cs typeface="Open Sans Bold"/>
              <a:sym typeface="Open Sans Bold"/>
            </a:endParaRPr>
          </a:p>
        </p:txBody>
      </p:sp>
      <p:sp>
        <p:nvSpPr>
          <p:cNvPr id="16" name="TextBox 16"/>
          <p:cNvSpPr txBox="1"/>
          <p:nvPr/>
        </p:nvSpPr>
        <p:spPr>
          <a:xfrm>
            <a:off x="3411526" y="1503918"/>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Ultra-Bold"/>
                <a:ea typeface="Montserrat Ultra-Bold"/>
                <a:cs typeface="Montserrat Ultra-Bold"/>
                <a:sym typeface="Montserrat Ultra-Bold"/>
              </a:rPr>
              <a:t>Reglementation Specifique au Maroc :</a:t>
            </a:r>
          </a:p>
        </p:txBody>
      </p:sp>
      <p:sp>
        <p:nvSpPr>
          <p:cNvPr id="17" name="TextBox 17"/>
          <p:cNvSpPr txBox="1"/>
          <p:nvPr/>
        </p:nvSpPr>
        <p:spPr>
          <a:xfrm>
            <a:off x="2983565" y="4110228"/>
            <a:ext cx="6287753"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Cadre Juridique Actuel</a:t>
            </a:r>
          </a:p>
        </p:txBody>
      </p:sp>
      <p:sp>
        <p:nvSpPr>
          <p:cNvPr id="18" name="TextBox 18"/>
          <p:cNvSpPr txBox="1"/>
          <p:nvPr/>
        </p:nvSpPr>
        <p:spPr>
          <a:xfrm>
            <a:off x="2981527" y="7346958"/>
            <a:ext cx="5841279"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Objectifs du Décret 2-24-921</a:t>
            </a:r>
          </a:p>
        </p:txBody>
      </p:sp>
      <p:sp>
        <p:nvSpPr>
          <p:cNvPr id="19" name="TextBox 19"/>
          <p:cNvSpPr txBox="1"/>
          <p:nvPr/>
        </p:nvSpPr>
        <p:spPr>
          <a:xfrm>
            <a:off x="11569082" y="4214958"/>
            <a:ext cx="6002699"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Impacts pour les Entreprises</a:t>
            </a:r>
          </a:p>
        </p:txBody>
      </p:sp>
      <p:sp>
        <p:nvSpPr>
          <p:cNvPr id="20" name="TextBox 20"/>
          <p:cNvSpPr txBox="1"/>
          <p:nvPr/>
        </p:nvSpPr>
        <p:spPr>
          <a:xfrm>
            <a:off x="11570284" y="6889758"/>
            <a:ext cx="5693089" cy="9810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Spécificités pour les Infrastructures Vitales</a:t>
            </a:r>
          </a:p>
        </p:txBody>
      </p:sp>
      <p:sp>
        <p:nvSpPr>
          <p:cNvPr id="21" name="Freeform 21"/>
          <p:cNvSpPr/>
          <p:nvPr/>
        </p:nvSpPr>
        <p:spPr>
          <a:xfrm>
            <a:off x="1467039" y="7170688"/>
            <a:ext cx="711605" cy="943091"/>
          </a:xfrm>
          <a:custGeom>
            <a:avLst/>
            <a:gdLst/>
            <a:ahLst/>
            <a:cxnLst/>
            <a:rect l="l" t="t" r="r" b="b"/>
            <a:pathLst>
              <a:path w="711605" h="943091">
                <a:moveTo>
                  <a:pt x="0" y="0"/>
                </a:moveTo>
                <a:lnTo>
                  <a:pt x="711605" y="0"/>
                </a:lnTo>
                <a:lnTo>
                  <a:pt x="711605" y="943091"/>
                </a:lnTo>
                <a:lnTo>
                  <a:pt x="0" y="943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2" name="Group 22"/>
          <p:cNvGrpSpPr/>
          <p:nvPr/>
        </p:nvGrpSpPr>
        <p:grpSpPr>
          <a:xfrm>
            <a:off x="17259676" y="9258300"/>
            <a:ext cx="827951" cy="827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12179" y="3576940"/>
            <a:ext cx="1614003" cy="1866586"/>
            <a:chOff x="0" y="0"/>
            <a:chExt cx="2152004" cy="2488782"/>
          </a:xfrm>
        </p:grpSpPr>
        <p:sp>
          <p:nvSpPr>
            <p:cNvPr id="3" name="Freeform 3"/>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4" name="Freeform 4"/>
          <p:cNvSpPr/>
          <p:nvPr/>
        </p:nvSpPr>
        <p:spPr>
          <a:xfrm>
            <a:off x="10118249" y="4038687"/>
            <a:ext cx="601864" cy="943091"/>
          </a:xfrm>
          <a:custGeom>
            <a:avLst/>
            <a:gdLst/>
            <a:ahLst/>
            <a:cxnLst/>
            <a:rect l="l" t="t" r="r" b="b"/>
            <a:pathLst>
              <a:path w="601864" h="943091">
                <a:moveTo>
                  <a:pt x="0" y="0"/>
                </a:moveTo>
                <a:lnTo>
                  <a:pt x="601864" y="0"/>
                </a:lnTo>
                <a:lnTo>
                  <a:pt x="601864" y="943091"/>
                </a:lnTo>
                <a:lnTo>
                  <a:pt x="0" y="943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3576940"/>
            <a:ext cx="1614003" cy="1866586"/>
            <a:chOff x="0" y="0"/>
            <a:chExt cx="2152004" cy="2488782"/>
          </a:xfrm>
        </p:grpSpPr>
        <p:sp>
          <p:nvSpPr>
            <p:cNvPr id="6" name="Freeform 6"/>
            <p:cNvSpPr/>
            <p:nvPr/>
          </p:nvSpPr>
          <p:spPr>
            <a:xfrm>
              <a:off x="0" y="0"/>
              <a:ext cx="2151888" cy="2488819"/>
            </a:xfrm>
            <a:custGeom>
              <a:avLst/>
              <a:gdLst/>
              <a:ahLst/>
              <a:cxnLst/>
              <a:rect l="l" t="t" r="r" b="b"/>
              <a:pathLst>
                <a:path w="2151888" h="2488819">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006CCD"/>
            </a:solidFill>
          </p:spPr>
        </p:sp>
      </p:grpSp>
      <p:sp>
        <p:nvSpPr>
          <p:cNvPr id="7" name="Freeform 7"/>
          <p:cNvSpPr/>
          <p:nvPr/>
        </p:nvSpPr>
        <p:spPr>
          <a:xfrm>
            <a:off x="1492759" y="4038687"/>
            <a:ext cx="685884" cy="943091"/>
          </a:xfrm>
          <a:custGeom>
            <a:avLst/>
            <a:gdLst/>
            <a:ahLst/>
            <a:cxnLst/>
            <a:rect l="l" t="t" r="r" b="b"/>
            <a:pathLst>
              <a:path w="685884" h="943091">
                <a:moveTo>
                  <a:pt x="0" y="0"/>
                </a:moveTo>
                <a:lnTo>
                  <a:pt x="685885" y="0"/>
                </a:lnTo>
                <a:lnTo>
                  <a:pt x="685885" y="943091"/>
                </a:lnTo>
                <a:lnTo>
                  <a:pt x="0" y="943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6708940"/>
            <a:ext cx="1614003" cy="1866586"/>
            <a:chOff x="0" y="0"/>
            <a:chExt cx="2152004" cy="2488782"/>
          </a:xfrm>
        </p:grpSpPr>
        <p:sp>
          <p:nvSpPr>
            <p:cNvPr id="9" name="Freeform 9"/>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grpSp>
        <p:nvGrpSpPr>
          <p:cNvPr id="10" name="Group 10"/>
          <p:cNvGrpSpPr/>
          <p:nvPr/>
        </p:nvGrpSpPr>
        <p:grpSpPr>
          <a:xfrm>
            <a:off x="9613381" y="6708940"/>
            <a:ext cx="1614003" cy="1866586"/>
            <a:chOff x="0" y="0"/>
            <a:chExt cx="2152004" cy="2488782"/>
          </a:xfrm>
        </p:grpSpPr>
        <p:sp>
          <p:nvSpPr>
            <p:cNvPr id="11" name="Freeform 11"/>
            <p:cNvSpPr/>
            <p:nvPr/>
          </p:nvSpPr>
          <p:spPr>
            <a:xfrm>
              <a:off x="0" y="0"/>
              <a:ext cx="2151888" cy="2488692"/>
            </a:xfrm>
            <a:custGeom>
              <a:avLst/>
              <a:gdLst/>
              <a:ahLst/>
              <a:cxnLst/>
              <a:rect l="l" t="t" r="r" b="b"/>
              <a:pathLst>
                <a:path w="2151888" h="2488692">
                  <a:moveTo>
                    <a:pt x="1075944" y="0"/>
                  </a:moveTo>
                  <a:lnTo>
                    <a:pt x="1613916" y="310896"/>
                  </a:lnTo>
                  <a:lnTo>
                    <a:pt x="2151888" y="621792"/>
                  </a:lnTo>
                  <a:lnTo>
                    <a:pt x="2151888" y="1244346"/>
                  </a:lnTo>
                  <a:lnTo>
                    <a:pt x="2151888" y="1866011"/>
                  </a:lnTo>
                  <a:lnTo>
                    <a:pt x="1613916" y="2176907"/>
                  </a:lnTo>
                  <a:lnTo>
                    <a:pt x="1075944" y="2488692"/>
                  </a:lnTo>
                  <a:lnTo>
                    <a:pt x="537972" y="2176907"/>
                  </a:lnTo>
                  <a:lnTo>
                    <a:pt x="0" y="1866138"/>
                  </a:lnTo>
                  <a:lnTo>
                    <a:pt x="0" y="1244346"/>
                  </a:lnTo>
                  <a:lnTo>
                    <a:pt x="0" y="621665"/>
                  </a:lnTo>
                  <a:lnTo>
                    <a:pt x="537972" y="310896"/>
                  </a:lnTo>
                  <a:lnTo>
                    <a:pt x="1075944" y="0"/>
                  </a:lnTo>
                  <a:close/>
                </a:path>
              </a:pathLst>
            </a:custGeom>
            <a:solidFill>
              <a:srgbClr val="006CCD"/>
            </a:solidFill>
          </p:spPr>
        </p:sp>
      </p:grpSp>
      <p:sp>
        <p:nvSpPr>
          <p:cNvPr id="12" name="Freeform 12"/>
          <p:cNvSpPr/>
          <p:nvPr/>
        </p:nvSpPr>
        <p:spPr>
          <a:xfrm>
            <a:off x="10064580" y="7170688"/>
            <a:ext cx="711605" cy="943091"/>
          </a:xfrm>
          <a:custGeom>
            <a:avLst/>
            <a:gdLst/>
            <a:ahLst/>
            <a:cxnLst/>
            <a:rect l="l" t="t" r="r" b="b"/>
            <a:pathLst>
              <a:path w="711605" h="943091">
                <a:moveTo>
                  <a:pt x="0" y="0"/>
                </a:moveTo>
                <a:lnTo>
                  <a:pt x="711605" y="0"/>
                </a:lnTo>
                <a:lnTo>
                  <a:pt x="711605" y="943091"/>
                </a:lnTo>
                <a:lnTo>
                  <a:pt x="0" y="943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8"/>
            <a:stretch>
              <a:fillRect/>
            </a:stretch>
          </a:blipFill>
        </p:spPr>
      </p:sp>
      <p:sp>
        <p:nvSpPr>
          <p:cNvPr id="14" name="Freeform 14"/>
          <p:cNvSpPr/>
          <p:nvPr/>
        </p:nvSpPr>
        <p:spPr>
          <a:xfrm>
            <a:off x="1194196" y="7223505"/>
            <a:ext cx="1283011" cy="837456"/>
          </a:xfrm>
          <a:custGeom>
            <a:avLst/>
            <a:gdLst/>
            <a:ahLst/>
            <a:cxnLst/>
            <a:rect l="l" t="t" r="r" b="b"/>
            <a:pathLst>
              <a:path w="1283011" h="837456">
                <a:moveTo>
                  <a:pt x="0" y="0"/>
                </a:moveTo>
                <a:lnTo>
                  <a:pt x="1283011" y="0"/>
                </a:lnTo>
                <a:lnTo>
                  <a:pt x="1283011" y="837456"/>
                </a:lnTo>
                <a:lnTo>
                  <a:pt x="0" y="83745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5" name="TextBox 15"/>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16" name="TextBox 16"/>
          <p:cNvSpPr txBox="1"/>
          <p:nvPr/>
        </p:nvSpPr>
        <p:spPr>
          <a:xfrm>
            <a:off x="2278010" y="366603"/>
            <a:ext cx="15680479" cy="1455420"/>
          </a:xfrm>
          <a:prstGeom prst="rect">
            <a:avLst/>
          </a:prstGeom>
        </p:spPr>
        <p:txBody>
          <a:bodyPr lIns="0" tIns="0" rIns="0" bIns="0" rtlCol="0" anchor="t">
            <a:spAutoFit/>
          </a:bodyPr>
          <a:lstStyle/>
          <a:p>
            <a:pPr algn="l">
              <a:lnSpc>
                <a:spcPts val="5879"/>
              </a:lnSpc>
            </a:pPr>
            <a:r>
              <a:rPr lang="en-US" sz="4199" b="1">
                <a:solidFill>
                  <a:srgbClr val="006CCD"/>
                </a:solidFill>
                <a:latin typeface="Open Sans Bold"/>
                <a:ea typeface="Open Sans Bold"/>
                <a:cs typeface="Open Sans Bold"/>
                <a:sym typeface="Open Sans Bold"/>
              </a:rPr>
              <a:t>Réglementations Locales vs Internationales</a:t>
            </a:r>
          </a:p>
          <a:p>
            <a:pPr algn="l">
              <a:lnSpc>
                <a:spcPts val="5879"/>
              </a:lnSpc>
            </a:pPr>
            <a:endParaRPr lang="en-US" sz="4199" b="1">
              <a:solidFill>
                <a:srgbClr val="006CCD"/>
              </a:solidFill>
              <a:latin typeface="Open Sans Bold"/>
              <a:ea typeface="Open Sans Bold"/>
              <a:cs typeface="Open Sans Bold"/>
              <a:sym typeface="Open Sans Bold"/>
            </a:endParaRPr>
          </a:p>
        </p:txBody>
      </p:sp>
      <p:sp>
        <p:nvSpPr>
          <p:cNvPr id="17" name="TextBox 17"/>
          <p:cNvSpPr txBox="1"/>
          <p:nvPr/>
        </p:nvSpPr>
        <p:spPr>
          <a:xfrm>
            <a:off x="3411526" y="1503918"/>
            <a:ext cx="13413447" cy="777622"/>
          </a:xfrm>
          <a:prstGeom prst="rect">
            <a:avLst/>
          </a:prstGeom>
        </p:spPr>
        <p:txBody>
          <a:bodyPr lIns="0" tIns="0" rIns="0" bIns="0" rtlCol="0" anchor="t">
            <a:spAutoFit/>
          </a:bodyPr>
          <a:lstStyle/>
          <a:p>
            <a:pPr algn="l">
              <a:lnSpc>
                <a:spcPts val="2937"/>
              </a:lnSpc>
            </a:pPr>
            <a:r>
              <a:rPr lang="en-US" sz="3300" b="1">
                <a:solidFill>
                  <a:srgbClr val="00B2FF"/>
                </a:solidFill>
                <a:latin typeface="Montserrat Ultra-Bold"/>
                <a:ea typeface="Montserrat Ultra-Bold"/>
                <a:cs typeface="Montserrat Ultra-Bold"/>
                <a:sym typeface="Montserrat Ultra-Bold"/>
              </a:rPr>
              <a:t>REglementations Internationales du Cloud :</a:t>
            </a:r>
          </a:p>
          <a:p>
            <a:pPr algn="l">
              <a:lnSpc>
                <a:spcPts val="2937"/>
              </a:lnSpc>
            </a:pPr>
            <a:endParaRPr lang="en-US" sz="3300" b="1">
              <a:solidFill>
                <a:srgbClr val="00B2FF"/>
              </a:solidFill>
              <a:latin typeface="Montserrat Ultra-Bold"/>
              <a:ea typeface="Montserrat Ultra-Bold"/>
              <a:cs typeface="Montserrat Ultra-Bold"/>
              <a:sym typeface="Montserrat Ultra-Bold"/>
            </a:endParaRPr>
          </a:p>
        </p:txBody>
      </p:sp>
      <p:sp>
        <p:nvSpPr>
          <p:cNvPr id="18" name="TextBox 18"/>
          <p:cNvSpPr txBox="1"/>
          <p:nvPr/>
        </p:nvSpPr>
        <p:spPr>
          <a:xfrm>
            <a:off x="2983565" y="4110228"/>
            <a:ext cx="6287753" cy="14382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RGPD (Règlement Général sur la Protection des Données - Europe)</a:t>
            </a:r>
          </a:p>
        </p:txBody>
      </p:sp>
      <p:sp>
        <p:nvSpPr>
          <p:cNvPr id="19" name="TextBox 19"/>
          <p:cNvSpPr txBox="1"/>
          <p:nvPr/>
        </p:nvSpPr>
        <p:spPr>
          <a:xfrm>
            <a:off x="2981527" y="7346958"/>
            <a:ext cx="5841279"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Cloud Act (États-Unis)</a:t>
            </a:r>
          </a:p>
        </p:txBody>
      </p:sp>
      <p:sp>
        <p:nvSpPr>
          <p:cNvPr id="20" name="TextBox 20"/>
          <p:cNvSpPr txBox="1"/>
          <p:nvPr/>
        </p:nvSpPr>
        <p:spPr>
          <a:xfrm>
            <a:off x="11569082" y="4214958"/>
            <a:ext cx="6002699" cy="9810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Directive NIS2 (Union Européenne)</a:t>
            </a:r>
          </a:p>
        </p:txBody>
      </p:sp>
      <p:sp>
        <p:nvSpPr>
          <p:cNvPr id="21" name="TextBox 21"/>
          <p:cNvSpPr txBox="1"/>
          <p:nvPr/>
        </p:nvSpPr>
        <p:spPr>
          <a:xfrm>
            <a:off x="11723887" y="7346958"/>
            <a:ext cx="5693089" cy="523875"/>
          </a:xfrm>
          <a:prstGeom prst="rect">
            <a:avLst/>
          </a:prstGeom>
        </p:spPr>
        <p:txBody>
          <a:bodyPr lIns="0" tIns="0" rIns="0" bIns="0" rtlCol="0" anchor="t">
            <a:spAutoFit/>
          </a:bodyPr>
          <a:lstStyle/>
          <a:p>
            <a:pPr algn="l">
              <a:lnSpc>
                <a:spcPts val="3600"/>
              </a:lnSpc>
            </a:pPr>
            <a:r>
              <a:rPr lang="en-US" sz="3000" b="1">
                <a:solidFill>
                  <a:srgbClr val="006CCD"/>
                </a:solidFill>
                <a:latin typeface="Futura Ultra-Bold"/>
                <a:ea typeface="Futura Ultra-Bold"/>
                <a:cs typeface="Futura Ultra-Bold"/>
                <a:sym typeface="Futura Ultra-Bold"/>
              </a:rPr>
              <a:t>Loi PIPL (Chine)</a:t>
            </a:r>
          </a:p>
        </p:txBody>
      </p:sp>
      <p:grpSp>
        <p:nvGrpSpPr>
          <p:cNvPr id="22" name="Group 22"/>
          <p:cNvGrpSpPr/>
          <p:nvPr/>
        </p:nvGrpSpPr>
        <p:grpSpPr>
          <a:xfrm>
            <a:off x="17259676" y="9258300"/>
            <a:ext cx="827951" cy="827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24</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8315" y="3162125"/>
            <a:ext cx="6596658" cy="1289286"/>
            <a:chOff x="0" y="0"/>
            <a:chExt cx="8795544" cy="1719048"/>
          </a:xfrm>
        </p:grpSpPr>
        <p:sp>
          <p:nvSpPr>
            <p:cNvPr id="3" name="TextBox 3"/>
            <p:cNvSpPr txBox="1"/>
            <p:nvPr/>
          </p:nvSpPr>
          <p:spPr>
            <a:xfrm>
              <a:off x="0" y="1245973"/>
              <a:ext cx="8795544" cy="473075"/>
            </a:xfrm>
            <a:prstGeom prst="rect">
              <a:avLst/>
            </a:prstGeom>
          </p:spPr>
          <p:txBody>
            <a:bodyPr lIns="0" tIns="0" rIns="0" bIns="0" rtlCol="0" anchor="t">
              <a:spAutoFit/>
            </a:bodyPr>
            <a:lstStyle/>
            <a:p>
              <a:pPr algn="l">
                <a:lnSpc>
                  <a:spcPts val="3000"/>
                </a:lnSpc>
              </a:pPr>
              <a:endParaRPr/>
            </a:p>
          </p:txBody>
        </p:sp>
        <p:sp>
          <p:nvSpPr>
            <p:cNvPr id="4" name="TextBox 4"/>
            <p:cNvSpPr txBox="1"/>
            <p:nvPr/>
          </p:nvSpPr>
          <p:spPr>
            <a:xfrm>
              <a:off x="0" y="-47625"/>
              <a:ext cx="8795544" cy="1131358"/>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Aileron Bold"/>
                  <a:ea typeface="Aileron Bold"/>
                  <a:cs typeface="Aileron Bold"/>
                  <a:sym typeface="Aileron Bold"/>
                </a:rPr>
                <a:t>ISO/IEC 27001 : Système de Gestion de la Sécurité de l'Information (SGSI)</a:t>
              </a:r>
            </a:p>
          </p:txBody>
        </p:sp>
      </p:grpSp>
      <p:grpSp>
        <p:nvGrpSpPr>
          <p:cNvPr id="5" name="Group 5"/>
          <p:cNvGrpSpPr/>
          <p:nvPr/>
        </p:nvGrpSpPr>
        <p:grpSpPr>
          <a:xfrm>
            <a:off x="10704565" y="5208022"/>
            <a:ext cx="4956102" cy="1289286"/>
            <a:chOff x="0" y="0"/>
            <a:chExt cx="6608135" cy="1719048"/>
          </a:xfrm>
        </p:grpSpPr>
        <p:sp>
          <p:nvSpPr>
            <p:cNvPr id="6" name="TextBox 6"/>
            <p:cNvSpPr txBox="1"/>
            <p:nvPr/>
          </p:nvSpPr>
          <p:spPr>
            <a:xfrm>
              <a:off x="0" y="1245973"/>
              <a:ext cx="6608135" cy="473075"/>
            </a:xfrm>
            <a:prstGeom prst="rect">
              <a:avLst/>
            </a:prstGeom>
          </p:spPr>
          <p:txBody>
            <a:bodyPr lIns="0" tIns="0" rIns="0" bIns="0" rtlCol="0" anchor="t">
              <a:spAutoFit/>
            </a:bodyPr>
            <a:lstStyle/>
            <a:p>
              <a:pPr algn="l">
                <a:lnSpc>
                  <a:spcPts val="3000"/>
                </a:lnSpc>
              </a:pPr>
              <a:endParaRPr/>
            </a:p>
          </p:txBody>
        </p:sp>
        <p:sp>
          <p:nvSpPr>
            <p:cNvPr id="7" name="TextBox 7"/>
            <p:cNvSpPr txBox="1"/>
            <p:nvPr/>
          </p:nvSpPr>
          <p:spPr>
            <a:xfrm>
              <a:off x="0" y="-47625"/>
              <a:ext cx="6608135" cy="1131358"/>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Aileron Bold"/>
                  <a:ea typeface="Aileron Bold"/>
                  <a:cs typeface="Aileron Bold"/>
                  <a:sym typeface="Aileron Bold"/>
                </a:rPr>
                <a:t>ISO/IEC 27017 : Sécurité des Services Cloud</a:t>
              </a:r>
            </a:p>
          </p:txBody>
        </p:sp>
      </p:grpSp>
      <p:grpSp>
        <p:nvGrpSpPr>
          <p:cNvPr id="8" name="Group 8"/>
          <p:cNvGrpSpPr/>
          <p:nvPr/>
        </p:nvGrpSpPr>
        <p:grpSpPr>
          <a:xfrm>
            <a:off x="10704565" y="7414435"/>
            <a:ext cx="6539730" cy="851136"/>
            <a:chOff x="0" y="0"/>
            <a:chExt cx="8719640" cy="1134848"/>
          </a:xfrm>
        </p:grpSpPr>
        <p:sp>
          <p:nvSpPr>
            <p:cNvPr id="9" name="TextBox 9"/>
            <p:cNvSpPr txBox="1"/>
            <p:nvPr/>
          </p:nvSpPr>
          <p:spPr>
            <a:xfrm>
              <a:off x="0" y="661773"/>
              <a:ext cx="8719640" cy="473075"/>
            </a:xfrm>
            <a:prstGeom prst="rect">
              <a:avLst/>
            </a:prstGeom>
          </p:spPr>
          <p:txBody>
            <a:bodyPr lIns="0" tIns="0" rIns="0" bIns="0" rtlCol="0" anchor="t">
              <a:spAutoFit/>
            </a:bodyPr>
            <a:lstStyle/>
            <a:p>
              <a:pPr algn="l">
                <a:lnSpc>
                  <a:spcPts val="3000"/>
                </a:lnSpc>
              </a:pPr>
              <a:endParaRPr/>
            </a:p>
          </p:txBody>
        </p:sp>
        <p:sp>
          <p:nvSpPr>
            <p:cNvPr id="10" name="TextBox 10"/>
            <p:cNvSpPr txBox="1"/>
            <p:nvPr/>
          </p:nvSpPr>
          <p:spPr>
            <a:xfrm>
              <a:off x="0" y="-47625"/>
              <a:ext cx="8719640" cy="547158"/>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Aileron Bold"/>
                  <a:ea typeface="Aileron Bold"/>
                  <a:cs typeface="Aileron Bold"/>
                  <a:sym typeface="Aileron Bold"/>
                </a:rPr>
                <a:t>SOC 2 (Service Organization Control 2)</a:t>
              </a:r>
            </a:p>
          </p:txBody>
        </p:sp>
      </p:grpSp>
      <p:grpSp>
        <p:nvGrpSpPr>
          <p:cNvPr id="11" name="Group 11"/>
          <p:cNvGrpSpPr/>
          <p:nvPr/>
        </p:nvGrpSpPr>
        <p:grpSpPr>
          <a:xfrm>
            <a:off x="2922393" y="4124603"/>
            <a:ext cx="5664578" cy="1289286"/>
            <a:chOff x="0" y="0"/>
            <a:chExt cx="7552771" cy="1719048"/>
          </a:xfrm>
        </p:grpSpPr>
        <p:sp>
          <p:nvSpPr>
            <p:cNvPr id="12" name="TextBox 12"/>
            <p:cNvSpPr txBox="1"/>
            <p:nvPr/>
          </p:nvSpPr>
          <p:spPr>
            <a:xfrm>
              <a:off x="0" y="1245973"/>
              <a:ext cx="7552771" cy="473075"/>
            </a:xfrm>
            <a:prstGeom prst="rect">
              <a:avLst/>
            </a:prstGeom>
          </p:spPr>
          <p:txBody>
            <a:bodyPr lIns="0" tIns="0" rIns="0" bIns="0" rtlCol="0" anchor="t">
              <a:spAutoFit/>
            </a:bodyPr>
            <a:lstStyle/>
            <a:p>
              <a:pPr algn="r">
                <a:lnSpc>
                  <a:spcPts val="3000"/>
                </a:lnSpc>
              </a:pPr>
              <a:endParaRPr/>
            </a:p>
          </p:txBody>
        </p:sp>
        <p:sp>
          <p:nvSpPr>
            <p:cNvPr id="13" name="TextBox 13"/>
            <p:cNvSpPr txBox="1"/>
            <p:nvPr/>
          </p:nvSpPr>
          <p:spPr>
            <a:xfrm>
              <a:off x="0" y="-47625"/>
              <a:ext cx="7552771" cy="1131358"/>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Aileron Bold"/>
                  <a:ea typeface="Aileron Bold"/>
                  <a:cs typeface="Aileron Bold"/>
                  <a:sym typeface="Aileron Bold"/>
                </a:rPr>
                <a:t>ISO/IEC 27017 : Sécurité des Services Cloud</a:t>
              </a:r>
            </a:p>
          </p:txBody>
        </p:sp>
      </p:grpSp>
      <p:grpSp>
        <p:nvGrpSpPr>
          <p:cNvPr id="14" name="Group 14"/>
          <p:cNvGrpSpPr/>
          <p:nvPr/>
        </p:nvGrpSpPr>
        <p:grpSpPr>
          <a:xfrm>
            <a:off x="1903852" y="5982303"/>
            <a:ext cx="5664578" cy="1289286"/>
            <a:chOff x="0" y="0"/>
            <a:chExt cx="7552771" cy="1719048"/>
          </a:xfrm>
        </p:grpSpPr>
        <p:sp>
          <p:nvSpPr>
            <p:cNvPr id="15" name="TextBox 15"/>
            <p:cNvSpPr txBox="1"/>
            <p:nvPr/>
          </p:nvSpPr>
          <p:spPr>
            <a:xfrm>
              <a:off x="0" y="1245973"/>
              <a:ext cx="7552771" cy="473075"/>
            </a:xfrm>
            <a:prstGeom prst="rect">
              <a:avLst/>
            </a:prstGeom>
          </p:spPr>
          <p:txBody>
            <a:bodyPr lIns="0" tIns="0" rIns="0" bIns="0" rtlCol="0" anchor="t">
              <a:spAutoFit/>
            </a:bodyPr>
            <a:lstStyle/>
            <a:p>
              <a:pPr algn="ctr">
                <a:lnSpc>
                  <a:spcPts val="3000"/>
                </a:lnSpc>
              </a:pPr>
              <a:endParaRPr/>
            </a:p>
          </p:txBody>
        </p:sp>
        <p:sp>
          <p:nvSpPr>
            <p:cNvPr id="16" name="TextBox 16"/>
            <p:cNvSpPr txBox="1"/>
            <p:nvPr/>
          </p:nvSpPr>
          <p:spPr>
            <a:xfrm>
              <a:off x="0" y="-47625"/>
              <a:ext cx="7552771" cy="1131358"/>
            </a:xfrm>
            <a:prstGeom prst="rect">
              <a:avLst/>
            </a:prstGeom>
          </p:spPr>
          <p:txBody>
            <a:bodyPr lIns="0" tIns="0" rIns="0" bIns="0" rtlCol="0" anchor="t">
              <a:spAutoFit/>
            </a:bodyPr>
            <a:lstStyle/>
            <a:p>
              <a:pPr marL="0" lvl="0" indent="0" algn="just">
                <a:lnSpc>
                  <a:spcPts val="3499"/>
                </a:lnSpc>
              </a:pPr>
              <a:r>
                <a:rPr lang="en-US" sz="2499" b="1" spc="97">
                  <a:solidFill>
                    <a:srgbClr val="191919"/>
                  </a:solidFill>
                  <a:latin typeface="Aileron Bold"/>
                  <a:ea typeface="Aileron Bold"/>
                  <a:cs typeface="Aileron Bold"/>
                  <a:sym typeface="Aileron Bold"/>
                </a:rPr>
                <a:t>ISO/IEC 27018 : Protection des Données Personnelles</a:t>
              </a:r>
            </a:p>
          </p:txBody>
        </p:sp>
      </p:grpSp>
      <p:grpSp>
        <p:nvGrpSpPr>
          <p:cNvPr id="17" name="Group 17"/>
          <p:cNvGrpSpPr/>
          <p:nvPr/>
        </p:nvGrpSpPr>
        <p:grpSpPr>
          <a:xfrm>
            <a:off x="2612329" y="8087386"/>
            <a:ext cx="4956102" cy="1289286"/>
            <a:chOff x="0" y="0"/>
            <a:chExt cx="6608135" cy="1719048"/>
          </a:xfrm>
        </p:grpSpPr>
        <p:sp>
          <p:nvSpPr>
            <p:cNvPr id="18" name="TextBox 18"/>
            <p:cNvSpPr txBox="1"/>
            <p:nvPr/>
          </p:nvSpPr>
          <p:spPr>
            <a:xfrm>
              <a:off x="0" y="1245973"/>
              <a:ext cx="6608135" cy="473075"/>
            </a:xfrm>
            <a:prstGeom prst="rect">
              <a:avLst/>
            </a:prstGeom>
          </p:spPr>
          <p:txBody>
            <a:bodyPr lIns="0" tIns="0" rIns="0" bIns="0" rtlCol="0" anchor="t">
              <a:spAutoFit/>
            </a:bodyPr>
            <a:lstStyle/>
            <a:p>
              <a:pPr algn="l">
                <a:lnSpc>
                  <a:spcPts val="3000"/>
                </a:lnSpc>
              </a:pPr>
              <a:endParaRPr/>
            </a:p>
          </p:txBody>
        </p:sp>
        <p:sp>
          <p:nvSpPr>
            <p:cNvPr id="19" name="TextBox 19"/>
            <p:cNvSpPr txBox="1"/>
            <p:nvPr/>
          </p:nvSpPr>
          <p:spPr>
            <a:xfrm>
              <a:off x="0" y="-47625"/>
              <a:ext cx="6608135" cy="1131358"/>
            </a:xfrm>
            <a:prstGeom prst="rect">
              <a:avLst/>
            </a:prstGeom>
          </p:spPr>
          <p:txBody>
            <a:bodyPr lIns="0" tIns="0" rIns="0" bIns="0" rtlCol="0" anchor="t">
              <a:spAutoFit/>
            </a:bodyPr>
            <a:lstStyle/>
            <a:p>
              <a:pPr marL="0" lvl="0" indent="0" algn="just">
                <a:lnSpc>
                  <a:spcPts val="3499"/>
                </a:lnSpc>
              </a:pPr>
              <a:r>
                <a:rPr lang="en-US" sz="2499" b="1" spc="97">
                  <a:solidFill>
                    <a:srgbClr val="191919"/>
                  </a:solidFill>
                  <a:latin typeface="Aileron Bold"/>
                  <a:ea typeface="Aileron Bold"/>
                  <a:cs typeface="Aileron Bold"/>
                  <a:sym typeface="Aileron Bold"/>
                </a:rPr>
                <a:t>NIST (National Institute of Standards and Technology)</a:t>
              </a:r>
            </a:p>
          </p:txBody>
        </p:sp>
      </p:grpSp>
      <p:sp>
        <p:nvSpPr>
          <p:cNvPr id="20" name="AutoShape 20"/>
          <p:cNvSpPr/>
          <p:nvPr/>
        </p:nvSpPr>
        <p:spPr>
          <a:xfrm>
            <a:off x="8851962" y="2943050"/>
            <a:ext cx="584075" cy="1052542"/>
          </a:xfrm>
          <a:prstGeom prst="rect">
            <a:avLst/>
          </a:prstGeom>
          <a:solidFill>
            <a:srgbClr val="00B2FF"/>
          </a:solidFill>
        </p:spPr>
      </p:sp>
      <p:sp>
        <p:nvSpPr>
          <p:cNvPr id="21" name="AutoShape 21"/>
          <p:cNvSpPr/>
          <p:nvPr/>
        </p:nvSpPr>
        <p:spPr>
          <a:xfrm>
            <a:off x="8851962" y="3995591"/>
            <a:ext cx="584075" cy="1052542"/>
          </a:xfrm>
          <a:prstGeom prst="rect">
            <a:avLst/>
          </a:prstGeom>
          <a:solidFill>
            <a:srgbClr val="0085FF"/>
          </a:solidFill>
        </p:spPr>
      </p:sp>
      <p:sp>
        <p:nvSpPr>
          <p:cNvPr id="22" name="AutoShape 22"/>
          <p:cNvSpPr/>
          <p:nvPr/>
        </p:nvSpPr>
        <p:spPr>
          <a:xfrm>
            <a:off x="8851962" y="5048133"/>
            <a:ext cx="584075" cy="1052542"/>
          </a:xfrm>
          <a:prstGeom prst="rect">
            <a:avLst/>
          </a:prstGeom>
          <a:solidFill>
            <a:srgbClr val="37C9EF"/>
          </a:solidFill>
        </p:spPr>
      </p:sp>
      <p:sp>
        <p:nvSpPr>
          <p:cNvPr id="23" name="AutoShape 23"/>
          <p:cNvSpPr/>
          <p:nvPr/>
        </p:nvSpPr>
        <p:spPr>
          <a:xfrm>
            <a:off x="8851962" y="6100675"/>
            <a:ext cx="584075" cy="1052542"/>
          </a:xfrm>
          <a:prstGeom prst="rect">
            <a:avLst/>
          </a:prstGeom>
          <a:solidFill>
            <a:srgbClr val="2C92D5"/>
          </a:solidFill>
        </p:spPr>
      </p:sp>
      <p:sp>
        <p:nvSpPr>
          <p:cNvPr id="24" name="AutoShape 24"/>
          <p:cNvSpPr/>
          <p:nvPr/>
        </p:nvSpPr>
        <p:spPr>
          <a:xfrm>
            <a:off x="8851962" y="7153217"/>
            <a:ext cx="584075" cy="1052542"/>
          </a:xfrm>
          <a:prstGeom prst="rect">
            <a:avLst/>
          </a:prstGeom>
          <a:solidFill>
            <a:srgbClr val="13538A"/>
          </a:solidFill>
        </p:spPr>
      </p:sp>
      <p:sp>
        <p:nvSpPr>
          <p:cNvPr id="25" name="AutoShape 25"/>
          <p:cNvSpPr/>
          <p:nvPr/>
        </p:nvSpPr>
        <p:spPr>
          <a:xfrm>
            <a:off x="8851962" y="8205758"/>
            <a:ext cx="584075" cy="1052542"/>
          </a:xfrm>
          <a:prstGeom prst="rect">
            <a:avLst/>
          </a:prstGeom>
          <a:solidFill>
            <a:srgbClr val="0A2D7A"/>
          </a:solidFill>
        </p:spPr>
      </p:sp>
      <p:sp>
        <p:nvSpPr>
          <p:cNvPr id="26" name="Freeform 26"/>
          <p:cNvSpPr/>
          <p:nvPr/>
        </p:nvSpPr>
        <p:spPr>
          <a:xfrm rot="5400000">
            <a:off x="9386029" y="3330475"/>
            <a:ext cx="321030" cy="277691"/>
          </a:xfrm>
          <a:custGeom>
            <a:avLst/>
            <a:gdLst/>
            <a:ahLst/>
            <a:cxnLst/>
            <a:rect l="l" t="t" r="r" b="b"/>
            <a:pathLst>
              <a:path w="321030" h="277691">
                <a:moveTo>
                  <a:pt x="0" y="0"/>
                </a:moveTo>
                <a:lnTo>
                  <a:pt x="321031" y="0"/>
                </a:lnTo>
                <a:lnTo>
                  <a:pt x="321031" y="277691"/>
                </a:lnTo>
                <a:lnTo>
                  <a:pt x="0" y="277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9386029" y="5435558"/>
            <a:ext cx="321030" cy="277691"/>
          </a:xfrm>
          <a:custGeom>
            <a:avLst/>
            <a:gdLst/>
            <a:ahLst/>
            <a:cxnLst/>
            <a:rect l="l" t="t" r="r" b="b"/>
            <a:pathLst>
              <a:path w="321030" h="277691">
                <a:moveTo>
                  <a:pt x="0" y="0"/>
                </a:moveTo>
                <a:lnTo>
                  <a:pt x="321031" y="0"/>
                </a:lnTo>
                <a:lnTo>
                  <a:pt x="321031" y="277692"/>
                </a:lnTo>
                <a:lnTo>
                  <a:pt x="0" y="277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rot="5400000">
            <a:off x="9386029" y="7540642"/>
            <a:ext cx="321030" cy="277691"/>
          </a:xfrm>
          <a:custGeom>
            <a:avLst/>
            <a:gdLst/>
            <a:ahLst/>
            <a:cxnLst/>
            <a:rect l="l" t="t" r="r" b="b"/>
            <a:pathLst>
              <a:path w="321030" h="277691">
                <a:moveTo>
                  <a:pt x="0" y="0"/>
                </a:moveTo>
                <a:lnTo>
                  <a:pt x="321031" y="0"/>
                </a:lnTo>
                <a:lnTo>
                  <a:pt x="321031" y="277691"/>
                </a:lnTo>
                <a:lnTo>
                  <a:pt x="0" y="2776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rot="-5400000">
            <a:off x="8565302" y="8593184"/>
            <a:ext cx="321030" cy="277691"/>
          </a:xfrm>
          <a:custGeom>
            <a:avLst/>
            <a:gdLst/>
            <a:ahLst/>
            <a:cxnLst/>
            <a:rect l="l" t="t" r="r" b="b"/>
            <a:pathLst>
              <a:path w="321030" h="277691">
                <a:moveTo>
                  <a:pt x="0" y="0"/>
                </a:moveTo>
                <a:lnTo>
                  <a:pt x="321030" y="0"/>
                </a:lnTo>
                <a:lnTo>
                  <a:pt x="321030" y="277691"/>
                </a:lnTo>
                <a:lnTo>
                  <a:pt x="0" y="2776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rot="-5400000">
            <a:off x="8565302" y="6488100"/>
            <a:ext cx="321030" cy="277691"/>
          </a:xfrm>
          <a:custGeom>
            <a:avLst/>
            <a:gdLst/>
            <a:ahLst/>
            <a:cxnLst/>
            <a:rect l="l" t="t" r="r" b="b"/>
            <a:pathLst>
              <a:path w="321030" h="277691">
                <a:moveTo>
                  <a:pt x="0" y="0"/>
                </a:moveTo>
                <a:lnTo>
                  <a:pt x="321030" y="0"/>
                </a:lnTo>
                <a:lnTo>
                  <a:pt x="321030" y="277691"/>
                </a:lnTo>
                <a:lnTo>
                  <a:pt x="0" y="2776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rot="-5400000">
            <a:off x="8565302" y="4383017"/>
            <a:ext cx="321030" cy="277691"/>
          </a:xfrm>
          <a:custGeom>
            <a:avLst/>
            <a:gdLst/>
            <a:ahLst/>
            <a:cxnLst/>
            <a:rect l="l" t="t" r="r" b="b"/>
            <a:pathLst>
              <a:path w="321030" h="277691">
                <a:moveTo>
                  <a:pt x="0" y="0"/>
                </a:moveTo>
                <a:lnTo>
                  <a:pt x="321030" y="0"/>
                </a:lnTo>
                <a:lnTo>
                  <a:pt x="321030" y="277691"/>
                </a:lnTo>
                <a:lnTo>
                  <a:pt x="0" y="2776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TextBox 32"/>
          <p:cNvSpPr txBox="1"/>
          <p:nvPr/>
        </p:nvSpPr>
        <p:spPr>
          <a:xfrm>
            <a:off x="2388446" y="382080"/>
            <a:ext cx="12618960" cy="712470"/>
          </a:xfrm>
          <a:prstGeom prst="rect">
            <a:avLst/>
          </a:prstGeom>
        </p:spPr>
        <p:txBody>
          <a:bodyPr lIns="0" tIns="0" rIns="0" bIns="0" rtlCol="0" anchor="t">
            <a:spAutoFit/>
          </a:bodyPr>
          <a:lstStyle/>
          <a:p>
            <a:pPr algn="l">
              <a:lnSpc>
                <a:spcPts val="5879"/>
              </a:lnSpc>
            </a:pPr>
            <a:r>
              <a:rPr lang="en-US" sz="4199" b="1">
                <a:solidFill>
                  <a:srgbClr val="006CCD"/>
                </a:solidFill>
                <a:latin typeface="Open Sans Bold"/>
                <a:ea typeface="Open Sans Bold"/>
                <a:cs typeface="Open Sans Bold"/>
                <a:sym typeface="Open Sans Bold"/>
              </a:rPr>
              <a:t>Normes de Securite dans le Cloud</a:t>
            </a:r>
          </a:p>
        </p:txBody>
      </p:sp>
      <p:sp>
        <p:nvSpPr>
          <p:cNvPr id="33" name="Freeform 33"/>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14"/>
            <a:stretch>
              <a:fillRect/>
            </a:stretch>
          </a:blipFill>
        </p:spPr>
      </p:sp>
      <p:sp>
        <p:nvSpPr>
          <p:cNvPr id="34" name="TextBox 34"/>
          <p:cNvSpPr txBox="1"/>
          <p:nvPr/>
        </p:nvSpPr>
        <p:spPr>
          <a:xfrm>
            <a:off x="3411526" y="1503918"/>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Ultra-Bold"/>
                <a:ea typeface="Montserrat Ultra-Bold"/>
                <a:cs typeface="Montserrat Ultra-Bold"/>
                <a:sym typeface="Montserrat Ultra-Bold"/>
              </a:rPr>
              <a:t>Principales Normes Internationales de Sécurité</a:t>
            </a:r>
          </a:p>
        </p:txBody>
      </p:sp>
      <p:grpSp>
        <p:nvGrpSpPr>
          <p:cNvPr id="35" name="Group 35"/>
          <p:cNvGrpSpPr/>
          <p:nvPr/>
        </p:nvGrpSpPr>
        <p:grpSpPr>
          <a:xfrm>
            <a:off x="17259676" y="9258300"/>
            <a:ext cx="827951" cy="82795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25</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028700" y="3359855"/>
            <a:ext cx="15643715" cy="6025067"/>
            <a:chOff x="0" y="0"/>
            <a:chExt cx="6883550" cy="2651151"/>
          </a:xfrm>
        </p:grpSpPr>
        <p:sp>
          <p:nvSpPr>
            <p:cNvPr id="4" name="Freeform 4"/>
            <p:cNvSpPr/>
            <p:nvPr/>
          </p:nvSpPr>
          <p:spPr>
            <a:xfrm>
              <a:off x="0" y="0"/>
              <a:ext cx="6883550" cy="2651151"/>
            </a:xfrm>
            <a:custGeom>
              <a:avLst/>
              <a:gdLst/>
              <a:ahLst/>
              <a:cxnLst/>
              <a:rect l="l" t="t" r="r" b="b"/>
              <a:pathLst>
                <a:path w="6883550" h="2651151">
                  <a:moveTo>
                    <a:pt x="7423" y="0"/>
                  </a:moveTo>
                  <a:lnTo>
                    <a:pt x="6876127" y="0"/>
                  </a:lnTo>
                  <a:cubicBezTo>
                    <a:pt x="6880227" y="0"/>
                    <a:pt x="6883550" y="3324"/>
                    <a:pt x="6883550" y="7423"/>
                  </a:cubicBezTo>
                  <a:lnTo>
                    <a:pt x="6883550" y="2643728"/>
                  </a:lnTo>
                  <a:cubicBezTo>
                    <a:pt x="6883550" y="2647828"/>
                    <a:pt x="6880227" y="2651151"/>
                    <a:pt x="6876127" y="2651151"/>
                  </a:cubicBezTo>
                  <a:lnTo>
                    <a:pt x="7423" y="2651151"/>
                  </a:lnTo>
                  <a:cubicBezTo>
                    <a:pt x="3324" y="2651151"/>
                    <a:pt x="0" y="2647828"/>
                    <a:pt x="0" y="2643728"/>
                  </a:cubicBezTo>
                  <a:lnTo>
                    <a:pt x="0" y="7423"/>
                  </a:lnTo>
                  <a:cubicBezTo>
                    <a:pt x="0" y="3324"/>
                    <a:pt x="3324" y="0"/>
                    <a:pt x="7423" y="0"/>
                  </a:cubicBezTo>
                  <a:close/>
                </a:path>
              </a:pathLst>
            </a:custGeom>
            <a:solidFill>
              <a:srgbClr val="000000">
                <a:alpha val="0"/>
              </a:srgbClr>
            </a:solidFill>
            <a:ln w="57150" cap="sq">
              <a:solidFill>
                <a:srgbClr val="00BAFF"/>
              </a:solidFill>
              <a:prstDash val="solid"/>
              <a:miter/>
            </a:ln>
          </p:spPr>
        </p:sp>
        <p:sp>
          <p:nvSpPr>
            <p:cNvPr id="5" name="TextBox 5"/>
            <p:cNvSpPr txBox="1"/>
            <p:nvPr/>
          </p:nvSpPr>
          <p:spPr>
            <a:xfrm>
              <a:off x="0" y="123825"/>
              <a:ext cx="6883550" cy="2527326"/>
            </a:xfrm>
            <a:prstGeom prst="rect">
              <a:avLst/>
            </a:prstGeom>
          </p:spPr>
          <p:txBody>
            <a:bodyPr lIns="35375" tIns="35375" rIns="35375" bIns="35375" rtlCol="0" anchor="ctr"/>
            <a:lstStyle/>
            <a:p>
              <a:pPr marL="0" lvl="0" indent="0" algn="l">
                <a:lnSpc>
                  <a:spcPts val="3559"/>
                </a:lnSpc>
                <a:spcBef>
                  <a:spcPct val="0"/>
                </a:spcBef>
              </a:pPr>
              <a:endParaRPr/>
            </a:p>
          </p:txBody>
        </p:sp>
      </p:grpSp>
      <p:grpSp>
        <p:nvGrpSpPr>
          <p:cNvPr id="6" name="Group 6"/>
          <p:cNvGrpSpPr/>
          <p:nvPr/>
        </p:nvGrpSpPr>
        <p:grpSpPr>
          <a:xfrm>
            <a:off x="8063460" y="4416573"/>
            <a:ext cx="2282035" cy="4074306"/>
            <a:chOff x="0" y="0"/>
            <a:chExt cx="1004142" cy="1792777"/>
          </a:xfrm>
        </p:grpSpPr>
        <p:sp>
          <p:nvSpPr>
            <p:cNvPr id="7" name="Freeform 7"/>
            <p:cNvSpPr/>
            <p:nvPr/>
          </p:nvSpPr>
          <p:spPr>
            <a:xfrm>
              <a:off x="0" y="0"/>
              <a:ext cx="1004142" cy="1792777"/>
            </a:xfrm>
            <a:custGeom>
              <a:avLst/>
              <a:gdLst/>
              <a:ahLst/>
              <a:cxnLst/>
              <a:rect l="l" t="t" r="r" b="b"/>
              <a:pathLst>
                <a:path w="1004142" h="1792777">
                  <a:moveTo>
                    <a:pt x="0" y="0"/>
                  </a:moveTo>
                  <a:lnTo>
                    <a:pt x="1004142" y="0"/>
                  </a:lnTo>
                  <a:lnTo>
                    <a:pt x="1004142" y="1792777"/>
                  </a:lnTo>
                  <a:lnTo>
                    <a:pt x="0" y="1792777"/>
                  </a:lnTo>
                  <a:close/>
                </a:path>
              </a:pathLst>
            </a:custGeom>
            <a:solidFill>
              <a:srgbClr val="000000">
                <a:alpha val="0"/>
              </a:srgbClr>
            </a:solidFill>
            <a:ln w="19050" cap="sq">
              <a:solidFill>
                <a:srgbClr val="000000"/>
              </a:solidFill>
              <a:prstDash val="solid"/>
              <a:miter/>
            </a:ln>
          </p:spPr>
        </p:sp>
        <p:sp>
          <p:nvSpPr>
            <p:cNvPr id="8" name="TextBox 8"/>
            <p:cNvSpPr txBox="1"/>
            <p:nvPr/>
          </p:nvSpPr>
          <p:spPr>
            <a:xfrm>
              <a:off x="0" y="-38100"/>
              <a:ext cx="1004142" cy="1830877"/>
            </a:xfrm>
            <a:prstGeom prst="rect">
              <a:avLst/>
            </a:prstGeom>
          </p:spPr>
          <p:txBody>
            <a:bodyPr lIns="35375" tIns="35375" rIns="35375" bIns="35375" rtlCol="0" anchor="ctr"/>
            <a:lstStyle/>
            <a:p>
              <a:pPr algn="ctr">
                <a:lnSpc>
                  <a:spcPts val="2199"/>
                </a:lnSpc>
              </a:pPr>
              <a:endParaRPr/>
            </a:p>
          </p:txBody>
        </p:sp>
      </p:grpSp>
      <p:sp>
        <p:nvSpPr>
          <p:cNvPr id="9" name="Freeform 9"/>
          <p:cNvSpPr/>
          <p:nvPr/>
        </p:nvSpPr>
        <p:spPr>
          <a:xfrm>
            <a:off x="8110258" y="5347297"/>
            <a:ext cx="2188438" cy="2417798"/>
          </a:xfrm>
          <a:custGeom>
            <a:avLst/>
            <a:gdLst/>
            <a:ahLst/>
            <a:cxnLst/>
            <a:rect l="l" t="t" r="r" b="b"/>
            <a:pathLst>
              <a:path w="2188438" h="2417798">
                <a:moveTo>
                  <a:pt x="0" y="0"/>
                </a:moveTo>
                <a:lnTo>
                  <a:pt x="2188438" y="0"/>
                </a:lnTo>
                <a:lnTo>
                  <a:pt x="2188438" y="2417798"/>
                </a:lnTo>
                <a:lnTo>
                  <a:pt x="0" y="2417798"/>
                </a:lnTo>
                <a:lnTo>
                  <a:pt x="0" y="0"/>
                </a:lnTo>
                <a:close/>
              </a:path>
            </a:pathLst>
          </a:custGeom>
          <a:blipFill>
            <a:blip r:embed="rId3"/>
            <a:stretch>
              <a:fillRect l="-3133" r="-7346"/>
            </a:stretch>
          </a:blipFill>
        </p:spPr>
      </p:sp>
      <p:sp>
        <p:nvSpPr>
          <p:cNvPr id="10" name="Freeform 10"/>
          <p:cNvSpPr/>
          <p:nvPr/>
        </p:nvSpPr>
        <p:spPr>
          <a:xfrm>
            <a:off x="1801432" y="4628497"/>
            <a:ext cx="1530096" cy="1530096"/>
          </a:xfrm>
          <a:custGeom>
            <a:avLst/>
            <a:gdLst/>
            <a:ahLst/>
            <a:cxnLst/>
            <a:rect l="l" t="t" r="r" b="b"/>
            <a:pathLst>
              <a:path w="1530096" h="1530096">
                <a:moveTo>
                  <a:pt x="0" y="0"/>
                </a:moveTo>
                <a:lnTo>
                  <a:pt x="1530096" y="0"/>
                </a:lnTo>
                <a:lnTo>
                  <a:pt x="1530096" y="1530096"/>
                </a:lnTo>
                <a:lnTo>
                  <a:pt x="0" y="1530096"/>
                </a:lnTo>
                <a:lnTo>
                  <a:pt x="0" y="0"/>
                </a:lnTo>
                <a:close/>
              </a:path>
            </a:pathLst>
          </a:custGeom>
          <a:blipFill>
            <a:blip r:embed="rId4"/>
            <a:stretch>
              <a:fillRect/>
            </a:stretch>
          </a:blipFill>
        </p:spPr>
      </p:sp>
      <p:sp>
        <p:nvSpPr>
          <p:cNvPr id="11" name="Freeform 11"/>
          <p:cNvSpPr/>
          <p:nvPr/>
        </p:nvSpPr>
        <p:spPr>
          <a:xfrm>
            <a:off x="1749377" y="6485947"/>
            <a:ext cx="1582151" cy="1582151"/>
          </a:xfrm>
          <a:custGeom>
            <a:avLst/>
            <a:gdLst/>
            <a:ahLst/>
            <a:cxnLst/>
            <a:rect l="l" t="t" r="r" b="b"/>
            <a:pathLst>
              <a:path w="1582151" h="1582151">
                <a:moveTo>
                  <a:pt x="0" y="0"/>
                </a:moveTo>
                <a:lnTo>
                  <a:pt x="1582151" y="0"/>
                </a:lnTo>
                <a:lnTo>
                  <a:pt x="1582151" y="1582151"/>
                </a:lnTo>
                <a:lnTo>
                  <a:pt x="0" y="1582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422026" y="4462821"/>
            <a:ext cx="2248043" cy="4074306"/>
            <a:chOff x="0" y="0"/>
            <a:chExt cx="903162" cy="1636871"/>
          </a:xfrm>
        </p:grpSpPr>
        <p:sp>
          <p:nvSpPr>
            <p:cNvPr id="13" name="Freeform 13"/>
            <p:cNvSpPr/>
            <p:nvPr/>
          </p:nvSpPr>
          <p:spPr>
            <a:xfrm>
              <a:off x="0" y="0"/>
              <a:ext cx="903162" cy="1636871"/>
            </a:xfrm>
            <a:custGeom>
              <a:avLst/>
              <a:gdLst/>
              <a:ahLst/>
              <a:cxnLst/>
              <a:rect l="l" t="t" r="r" b="b"/>
              <a:pathLst>
                <a:path w="903162" h="1636871">
                  <a:moveTo>
                    <a:pt x="0" y="0"/>
                  </a:moveTo>
                  <a:lnTo>
                    <a:pt x="903162" y="0"/>
                  </a:lnTo>
                  <a:lnTo>
                    <a:pt x="903162" y="1636871"/>
                  </a:lnTo>
                  <a:lnTo>
                    <a:pt x="0" y="1636871"/>
                  </a:lnTo>
                  <a:close/>
                </a:path>
              </a:pathLst>
            </a:custGeom>
            <a:solidFill>
              <a:srgbClr val="000000">
                <a:alpha val="0"/>
              </a:srgbClr>
            </a:solidFill>
            <a:ln w="19050" cap="sq">
              <a:solidFill>
                <a:srgbClr val="000000"/>
              </a:solidFill>
              <a:prstDash val="solid"/>
              <a:miter/>
            </a:ln>
          </p:spPr>
        </p:sp>
        <p:sp>
          <p:nvSpPr>
            <p:cNvPr id="14" name="TextBox 14"/>
            <p:cNvSpPr txBox="1"/>
            <p:nvPr/>
          </p:nvSpPr>
          <p:spPr>
            <a:xfrm>
              <a:off x="0" y="-38100"/>
              <a:ext cx="903162" cy="1674971"/>
            </a:xfrm>
            <a:prstGeom prst="rect">
              <a:avLst/>
            </a:prstGeom>
          </p:spPr>
          <p:txBody>
            <a:bodyPr lIns="38745" tIns="38745" rIns="38745" bIns="38745" rtlCol="0" anchor="ctr"/>
            <a:lstStyle/>
            <a:p>
              <a:pPr algn="ctr">
                <a:lnSpc>
                  <a:spcPts val="2199"/>
                </a:lnSpc>
              </a:pPr>
              <a:endParaRPr/>
            </a:p>
          </p:txBody>
        </p:sp>
      </p:grpSp>
      <p:sp>
        <p:nvSpPr>
          <p:cNvPr id="15" name="Freeform 15"/>
          <p:cNvSpPr/>
          <p:nvPr/>
        </p:nvSpPr>
        <p:spPr>
          <a:xfrm>
            <a:off x="4926608" y="5555869"/>
            <a:ext cx="1795716" cy="1795716"/>
          </a:xfrm>
          <a:custGeom>
            <a:avLst/>
            <a:gdLst/>
            <a:ahLst/>
            <a:cxnLst/>
            <a:rect l="l" t="t" r="r" b="b"/>
            <a:pathLst>
              <a:path w="1795716" h="1795716">
                <a:moveTo>
                  <a:pt x="0" y="0"/>
                </a:moveTo>
                <a:lnTo>
                  <a:pt x="1795716" y="0"/>
                </a:lnTo>
                <a:lnTo>
                  <a:pt x="1795716" y="1795716"/>
                </a:lnTo>
                <a:lnTo>
                  <a:pt x="0" y="1795716"/>
                </a:lnTo>
                <a:lnTo>
                  <a:pt x="0" y="0"/>
                </a:lnTo>
                <a:close/>
              </a:path>
            </a:pathLst>
          </a:custGeom>
          <a:blipFill>
            <a:blip r:embed="rId7"/>
            <a:stretch>
              <a:fillRect/>
            </a:stretch>
          </a:blipFill>
        </p:spPr>
      </p:sp>
      <p:grpSp>
        <p:nvGrpSpPr>
          <p:cNvPr id="16" name="Group 16"/>
          <p:cNvGrpSpPr/>
          <p:nvPr/>
        </p:nvGrpSpPr>
        <p:grpSpPr>
          <a:xfrm>
            <a:off x="4700444" y="4462821"/>
            <a:ext cx="2248043" cy="4074306"/>
            <a:chOff x="0" y="0"/>
            <a:chExt cx="989184" cy="1792777"/>
          </a:xfrm>
        </p:grpSpPr>
        <p:sp>
          <p:nvSpPr>
            <p:cNvPr id="17" name="Freeform 17"/>
            <p:cNvSpPr/>
            <p:nvPr/>
          </p:nvSpPr>
          <p:spPr>
            <a:xfrm>
              <a:off x="0" y="0"/>
              <a:ext cx="989184" cy="1792777"/>
            </a:xfrm>
            <a:custGeom>
              <a:avLst/>
              <a:gdLst/>
              <a:ahLst/>
              <a:cxnLst/>
              <a:rect l="l" t="t" r="r" b="b"/>
              <a:pathLst>
                <a:path w="989184" h="1792777">
                  <a:moveTo>
                    <a:pt x="0" y="0"/>
                  </a:moveTo>
                  <a:lnTo>
                    <a:pt x="989184" y="0"/>
                  </a:lnTo>
                  <a:lnTo>
                    <a:pt x="989184" y="1792777"/>
                  </a:lnTo>
                  <a:lnTo>
                    <a:pt x="0" y="1792777"/>
                  </a:lnTo>
                  <a:close/>
                </a:path>
              </a:pathLst>
            </a:custGeom>
            <a:solidFill>
              <a:srgbClr val="000000">
                <a:alpha val="0"/>
              </a:srgbClr>
            </a:solidFill>
            <a:ln w="19050" cap="sq">
              <a:solidFill>
                <a:srgbClr val="000000"/>
              </a:solidFill>
              <a:prstDash val="solid"/>
              <a:miter/>
            </a:ln>
          </p:spPr>
        </p:sp>
        <p:sp>
          <p:nvSpPr>
            <p:cNvPr id="18" name="TextBox 18"/>
            <p:cNvSpPr txBox="1"/>
            <p:nvPr/>
          </p:nvSpPr>
          <p:spPr>
            <a:xfrm>
              <a:off x="0" y="-38100"/>
              <a:ext cx="989184" cy="1830877"/>
            </a:xfrm>
            <a:prstGeom prst="rect">
              <a:avLst/>
            </a:prstGeom>
          </p:spPr>
          <p:txBody>
            <a:bodyPr lIns="35375" tIns="35375" rIns="35375" bIns="35375" rtlCol="0" anchor="ctr"/>
            <a:lstStyle/>
            <a:p>
              <a:pPr algn="ctr">
                <a:lnSpc>
                  <a:spcPts val="2199"/>
                </a:lnSpc>
              </a:pPr>
              <a:endParaRPr/>
            </a:p>
          </p:txBody>
        </p:sp>
      </p:grpSp>
      <p:sp>
        <p:nvSpPr>
          <p:cNvPr id="19" name="AutoShape 19"/>
          <p:cNvSpPr/>
          <p:nvPr/>
        </p:nvSpPr>
        <p:spPr>
          <a:xfrm flipV="1">
            <a:off x="3671338" y="6499974"/>
            <a:ext cx="975445" cy="16374"/>
          </a:xfrm>
          <a:prstGeom prst="line">
            <a:avLst/>
          </a:prstGeom>
          <a:ln w="28575" cap="flat">
            <a:solidFill>
              <a:srgbClr val="000000"/>
            </a:solidFill>
            <a:prstDash val="sysDot"/>
            <a:headEnd type="none" w="sm" len="sm"/>
            <a:tailEnd type="arrow" w="med" len="sm"/>
          </a:ln>
        </p:spPr>
      </p:sp>
      <p:sp>
        <p:nvSpPr>
          <p:cNvPr id="20" name="AutoShape 20"/>
          <p:cNvSpPr/>
          <p:nvPr/>
        </p:nvSpPr>
        <p:spPr>
          <a:xfrm flipV="1">
            <a:off x="7014132" y="6483603"/>
            <a:ext cx="975445" cy="16374"/>
          </a:xfrm>
          <a:prstGeom prst="line">
            <a:avLst/>
          </a:prstGeom>
          <a:ln w="28575" cap="flat">
            <a:solidFill>
              <a:srgbClr val="000000"/>
            </a:solidFill>
            <a:prstDash val="sysDot"/>
            <a:headEnd type="none" w="sm" len="sm"/>
            <a:tailEnd type="arrow" w="med" len="sm"/>
          </a:ln>
        </p:spPr>
      </p:sp>
      <p:grpSp>
        <p:nvGrpSpPr>
          <p:cNvPr id="21" name="Group 21"/>
          <p:cNvGrpSpPr/>
          <p:nvPr/>
        </p:nvGrpSpPr>
        <p:grpSpPr>
          <a:xfrm>
            <a:off x="1175206" y="3638700"/>
            <a:ext cx="9301282" cy="5467377"/>
            <a:chOff x="0" y="0"/>
            <a:chExt cx="4092752" cy="2405756"/>
          </a:xfrm>
        </p:grpSpPr>
        <p:sp>
          <p:nvSpPr>
            <p:cNvPr id="22" name="Freeform 22"/>
            <p:cNvSpPr/>
            <p:nvPr/>
          </p:nvSpPr>
          <p:spPr>
            <a:xfrm>
              <a:off x="0" y="0"/>
              <a:ext cx="4092752" cy="2405756"/>
            </a:xfrm>
            <a:custGeom>
              <a:avLst/>
              <a:gdLst/>
              <a:ahLst/>
              <a:cxnLst/>
              <a:rect l="l" t="t" r="r" b="b"/>
              <a:pathLst>
                <a:path w="4092752" h="2405756">
                  <a:moveTo>
                    <a:pt x="13318" y="0"/>
                  </a:moveTo>
                  <a:lnTo>
                    <a:pt x="4079434" y="0"/>
                  </a:lnTo>
                  <a:cubicBezTo>
                    <a:pt x="4082966" y="0"/>
                    <a:pt x="4086354" y="1403"/>
                    <a:pt x="4088851" y="3901"/>
                  </a:cubicBezTo>
                  <a:cubicBezTo>
                    <a:pt x="4091349" y="6398"/>
                    <a:pt x="4092752" y="9786"/>
                    <a:pt x="4092752" y="13318"/>
                  </a:cubicBezTo>
                  <a:lnTo>
                    <a:pt x="4092752" y="2392438"/>
                  </a:lnTo>
                  <a:cubicBezTo>
                    <a:pt x="4092752" y="2395971"/>
                    <a:pt x="4091349" y="2399358"/>
                    <a:pt x="4088851" y="2401856"/>
                  </a:cubicBezTo>
                  <a:cubicBezTo>
                    <a:pt x="4086354" y="2404353"/>
                    <a:pt x="4082966" y="2405756"/>
                    <a:pt x="4079434" y="2405756"/>
                  </a:cubicBezTo>
                  <a:lnTo>
                    <a:pt x="13318" y="2405756"/>
                  </a:lnTo>
                  <a:cubicBezTo>
                    <a:pt x="9786" y="2405756"/>
                    <a:pt x="6398" y="2404353"/>
                    <a:pt x="3901" y="2401856"/>
                  </a:cubicBezTo>
                  <a:cubicBezTo>
                    <a:pt x="1403" y="2399358"/>
                    <a:pt x="0" y="2395971"/>
                    <a:pt x="0" y="2392438"/>
                  </a:cubicBezTo>
                  <a:lnTo>
                    <a:pt x="0" y="13318"/>
                  </a:lnTo>
                  <a:cubicBezTo>
                    <a:pt x="0" y="9786"/>
                    <a:pt x="1403" y="6398"/>
                    <a:pt x="3901" y="3901"/>
                  </a:cubicBezTo>
                  <a:cubicBezTo>
                    <a:pt x="6398" y="1403"/>
                    <a:pt x="9786" y="0"/>
                    <a:pt x="13318" y="0"/>
                  </a:cubicBezTo>
                  <a:close/>
                </a:path>
              </a:pathLst>
            </a:custGeom>
            <a:solidFill>
              <a:srgbClr val="000000">
                <a:alpha val="0"/>
              </a:srgbClr>
            </a:solidFill>
            <a:ln w="19050" cap="sq">
              <a:solidFill>
                <a:srgbClr val="00BAFF"/>
              </a:solidFill>
              <a:prstDash val="solid"/>
              <a:miter/>
            </a:ln>
          </p:spPr>
        </p:sp>
        <p:sp>
          <p:nvSpPr>
            <p:cNvPr id="23" name="TextBox 23"/>
            <p:cNvSpPr txBox="1"/>
            <p:nvPr/>
          </p:nvSpPr>
          <p:spPr>
            <a:xfrm>
              <a:off x="0" y="-38100"/>
              <a:ext cx="4092752" cy="2443856"/>
            </a:xfrm>
            <a:prstGeom prst="rect">
              <a:avLst/>
            </a:prstGeom>
          </p:spPr>
          <p:txBody>
            <a:bodyPr lIns="35375" tIns="35375" rIns="35375" bIns="35375" rtlCol="0" anchor="ctr"/>
            <a:lstStyle/>
            <a:p>
              <a:pPr algn="ctr">
                <a:lnSpc>
                  <a:spcPts val="2199"/>
                </a:lnSpc>
              </a:pPr>
              <a:endParaRPr/>
            </a:p>
          </p:txBody>
        </p:sp>
      </p:grpSp>
      <p:sp>
        <p:nvSpPr>
          <p:cNvPr id="24" name="Freeform 24"/>
          <p:cNvSpPr/>
          <p:nvPr/>
        </p:nvSpPr>
        <p:spPr>
          <a:xfrm>
            <a:off x="11360693" y="3638700"/>
            <a:ext cx="4813285" cy="3208856"/>
          </a:xfrm>
          <a:custGeom>
            <a:avLst/>
            <a:gdLst/>
            <a:ahLst/>
            <a:cxnLst/>
            <a:rect l="l" t="t" r="r" b="b"/>
            <a:pathLst>
              <a:path w="4813285" h="3208856">
                <a:moveTo>
                  <a:pt x="0" y="0"/>
                </a:moveTo>
                <a:lnTo>
                  <a:pt x="4813285" y="0"/>
                </a:lnTo>
                <a:lnTo>
                  <a:pt x="4813285" y="3208856"/>
                </a:lnTo>
                <a:lnTo>
                  <a:pt x="0" y="3208856"/>
                </a:lnTo>
                <a:lnTo>
                  <a:pt x="0" y="0"/>
                </a:lnTo>
                <a:close/>
              </a:path>
            </a:pathLst>
          </a:custGeom>
          <a:blipFill>
            <a:blip r:embed="rId8"/>
            <a:stretch>
              <a:fillRect/>
            </a:stretch>
          </a:blipFill>
        </p:spPr>
      </p:sp>
      <p:sp>
        <p:nvSpPr>
          <p:cNvPr id="25" name="TextBox 25"/>
          <p:cNvSpPr txBox="1"/>
          <p:nvPr/>
        </p:nvSpPr>
        <p:spPr>
          <a:xfrm>
            <a:off x="1546251" y="3696477"/>
            <a:ext cx="1999593" cy="751738"/>
          </a:xfrm>
          <a:prstGeom prst="rect">
            <a:avLst/>
          </a:prstGeom>
        </p:spPr>
        <p:txBody>
          <a:bodyPr lIns="0" tIns="0" rIns="0" bIns="0" rtlCol="0" anchor="t">
            <a:spAutoFit/>
          </a:bodyPr>
          <a:lstStyle/>
          <a:p>
            <a:pPr marL="0" lvl="0" indent="0" algn="ctr">
              <a:lnSpc>
                <a:spcPts val="6160"/>
              </a:lnSpc>
              <a:spcBef>
                <a:spcPct val="0"/>
              </a:spcBef>
            </a:pPr>
            <a:r>
              <a:rPr lang="en-US" sz="4400" b="1" u="none" strike="noStrike">
                <a:solidFill>
                  <a:srgbClr val="00B2FF"/>
                </a:solidFill>
                <a:latin typeface="Open Sans Bold"/>
                <a:ea typeface="Open Sans Bold"/>
                <a:cs typeface="Open Sans Bold"/>
                <a:sym typeface="Open Sans Bold"/>
              </a:rPr>
              <a:t>Extract</a:t>
            </a:r>
          </a:p>
        </p:txBody>
      </p:sp>
      <p:sp>
        <p:nvSpPr>
          <p:cNvPr id="26" name="TextBox 26"/>
          <p:cNvSpPr txBox="1"/>
          <p:nvPr/>
        </p:nvSpPr>
        <p:spPr>
          <a:xfrm>
            <a:off x="4244033" y="3650436"/>
            <a:ext cx="3173621" cy="751738"/>
          </a:xfrm>
          <a:prstGeom prst="rect">
            <a:avLst/>
          </a:prstGeom>
        </p:spPr>
        <p:txBody>
          <a:bodyPr lIns="0" tIns="0" rIns="0" bIns="0" rtlCol="0" anchor="t">
            <a:spAutoFit/>
          </a:bodyPr>
          <a:lstStyle/>
          <a:p>
            <a:pPr marL="0" lvl="0" indent="0" algn="ctr">
              <a:lnSpc>
                <a:spcPts val="6160"/>
              </a:lnSpc>
              <a:spcBef>
                <a:spcPct val="0"/>
              </a:spcBef>
            </a:pPr>
            <a:r>
              <a:rPr lang="en-US" sz="4400" b="1" u="none" strike="noStrike">
                <a:solidFill>
                  <a:srgbClr val="00B2FF"/>
                </a:solidFill>
                <a:latin typeface="Open Sans Bold"/>
                <a:ea typeface="Open Sans Bold"/>
                <a:cs typeface="Open Sans Bold"/>
                <a:sym typeface="Open Sans Bold"/>
              </a:rPr>
              <a:t>transforme</a:t>
            </a:r>
          </a:p>
        </p:txBody>
      </p:sp>
      <p:sp>
        <p:nvSpPr>
          <p:cNvPr id="27" name="TextBox 27"/>
          <p:cNvSpPr txBox="1"/>
          <p:nvPr/>
        </p:nvSpPr>
        <p:spPr>
          <a:xfrm>
            <a:off x="8511813" y="3604395"/>
            <a:ext cx="1207651" cy="755015"/>
          </a:xfrm>
          <a:prstGeom prst="rect">
            <a:avLst/>
          </a:prstGeom>
        </p:spPr>
        <p:txBody>
          <a:bodyPr lIns="0" tIns="0" rIns="0" bIns="0" rtlCol="0" anchor="t">
            <a:spAutoFit/>
          </a:bodyPr>
          <a:lstStyle/>
          <a:p>
            <a:pPr algn="ctr">
              <a:lnSpc>
                <a:spcPts val="6160"/>
              </a:lnSpc>
            </a:pPr>
            <a:r>
              <a:rPr lang="en-US" sz="4400" b="1">
                <a:solidFill>
                  <a:srgbClr val="00B2FF"/>
                </a:solidFill>
                <a:latin typeface="Open Sans Bold"/>
                <a:ea typeface="Open Sans Bold"/>
                <a:cs typeface="Open Sans Bold"/>
                <a:sym typeface="Open Sans Bold"/>
              </a:rPr>
              <a:t>laod</a:t>
            </a:r>
          </a:p>
        </p:txBody>
      </p:sp>
      <p:sp>
        <p:nvSpPr>
          <p:cNvPr id="28" name="TextBox 28"/>
          <p:cNvSpPr txBox="1"/>
          <p:nvPr/>
        </p:nvSpPr>
        <p:spPr>
          <a:xfrm>
            <a:off x="12158920" y="7065835"/>
            <a:ext cx="3216831" cy="514350"/>
          </a:xfrm>
          <a:prstGeom prst="rect">
            <a:avLst/>
          </a:prstGeom>
        </p:spPr>
        <p:txBody>
          <a:bodyPr lIns="0" tIns="0" rIns="0" bIns="0" rtlCol="0" anchor="t">
            <a:spAutoFit/>
          </a:bodyPr>
          <a:lstStyle/>
          <a:p>
            <a:pPr algn="l">
              <a:lnSpc>
                <a:spcPts val="4200"/>
              </a:lnSpc>
            </a:pPr>
            <a:r>
              <a:rPr lang="en-US" sz="3000" b="1">
                <a:solidFill>
                  <a:srgbClr val="00B2FF"/>
                </a:solidFill>
                <a:latin typeface="Open Sans Bold"/>
                <a:ea typeface="Open Sans Bold"/>
                <a:cs typeface="Open Sans Bold"/>
                <a:sym typeface="Open Sans Bold"/>
              </a:rPr>
              <a:t>Decision Making </a:t>
            </a:r>
          </a:p>
        </p:txBody>
      </p:sp>
      <p:grpSp>
        <p:nvGrpSpPr>
          <p:cNvPr id="29" name="Group 29"/>
          <p:cNvGrpSpPr/>
          <p:nvPr/>
        </p:nvGrpSpPr>
        <p:grpSpPr>
          <a:xfrm>
            <a:off x="1132860" y="1927578"/>
            <a:ext cx="15539555" cy="1222727"/>
            <a:chOff x="0" y="0"/>
            <a:chExt cx="4092722" cy="322035"/>
          </a:xfrm>
        </p:grpSpPr>
        <p:sp>
          <p:nvSpPr>
            <p:cNvPr id="30" name="Freeform 30"/>
            <p:cNvSpPr/>
            <p:nvPr/>
          </p:nvSpPr>
          <p:spPr>
            <a:xfrm>
              <a:off x="0" y="0"/>
              <a:ext cx="4092722" cy="322035"/>
            </a:xfrm>
            <a:custGeom>
              <a:avLst/>
              <a:gdLst/>
              <a:ahLst/>
              <a:cxnLst/>
              <a:rect l="l" t="t" r="r" b="b"/>
              <a:pathLst>
                <a:path w="4092722" h="322035">
                  <a:moveTo>
                    <a:pt x="25409" y="0"/>
                  </a:moveTo>
                  <a:lnTo>
                    <a:pt x="4067314" y="0"/>
                  </a:lnTo>
                  <a:cubicBezTo>
                    <a:pt x="4074052" y="0"/>
                    <a:pt x="4080515" y="2677"/>
                    <a:pt x="4085280" y="7442"/>
                  </a:cubicBezTo>
                  <a:cubicBezTo>
                    <a:pt x="4090045" y="12207"/>
                    <a:pt x="4092722" y="18670"/>
                    <a:pt x="4092722" y="25409"/>
                  </a:cubicBezTo>
                  <a:lnTo>
                    <a:pt x="4092722" y="296627"/>
                  </a:lnTo>
                  <a:cubicBezTo>
                    <a:pt x="4092722" y="303365"/>
                    <a:pt x="4090045" y="309828"/>
                    <a:pt x="4085280" y="314593"/>
                  </a:cubicBezTo>
                  <a:cubicBezTo>
                    <a:pt x="4080515" y="319358"/>
                    <a:pt x="4074052" y="322035"/>
                    <a:pt x="4067314" y="322035"/>
                  </a:cubicBezTo>
                  <a:lnTo>
                    <a:pt x="25409" y="322035"/>
                  </a:lnTo>
                  <a:cubicBezTo>
                    <a:pt x="18670" y="322035"/>
                    <a:pt x="12207" y="319358"/>
                    <a:pt x="7442" y="314593"/>
                  </a:cubicBezTo>
                  <a:cubicBezTo>
                    <a:pt x="2677" y="309828"/>
                    <a:pt x="0" y="303365"/>
                    <a:pt x="0" y="296627"/>
                  </a:cubicBezTo>
                  <a:lnTo>
                    <a:pt x="0" y="25409"/>
                  </a:lnTo>
                  <a:cubicBezTo>
                    <a:pt x="0" y="18670"/>
                    <a:pt x="2677" y="12207"/>
                    <a:pt x="7442" y="7442"/>
                  </a:cubicBezTo>
                  <a:cubicBezTo>
                    <a:pt x="12207" y="2677"/>
                    <a:pt x="18670" y="0"/>
                    <a:pt x="25409" y="0"/>
                  </a:cubicBezTo>
                  <a:close/>
                </a:path>
              </a:pathLst>
            </a:custGeom>
            <a:solidFill>
              <a:srgbClr val="000000">
                <a:alpha val="0"/>
              </a:srgbClr>
            </a:solidFill>
            <a:ln w="57150" cap="rnd">
              <a:solidFill>
                <a:srgbClr val="00BAFF"/>
              </a:solidFill>
              <a:prstDash val="solid"/>
              <a:round/>
            </a:ln>
          </p:spPr>
        </p:sp>
        <p:sp>
          <p:nvSpPr>
            <p:cNvPr id="31" name="TextBox 31"/>
            <p:cNvSpPr txBox="1"/>
            <p:nvPr/>
          </p:nvSpPr>
          <p:spPr>
            <a:xfrm>
              <a:off x="0" y="-38100"/>
              <a:ext cx="4092722" cy="360135"/>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2410757" y="537527"/>
            <a:ext cx="13361258" cy="887095"/>
          </a:xfrm>
          <a:prstGeom prst="rect">
            <a:avLst/>
          </a:prstGeom>
        </p:spPr>
        <p:txBody>
          <a:bodyPr lIns="0" tIns="0" rIns="0" bIns="0" rtlCol="0" anchor="t">
            <a:spAutoFit/>
          </a:bodyPr>
          <a:lstStyle/>
          <a:p>
            <a:pPr algn="l">
              <a:lnSpc>
                <a:spcPts val="7279"/>
              </a:lnSpc>
            </a:pPr>
            <a:r>
              <a:rPr lang="en-US" sz="5199" b="1">
                <a:solidFill>
                  <a:srgbClr val="006CCD"/>
                </a:solidFill>
                <a:latin typeface="Open Sans Bold"/>
                <a:ea typeface="Open Sans Bold"/>
                <a:cs typeface="Open Sans Bold"/>
                <a:sym typeface="Open Sans Bold"/>
              </a:rPr>
              <a:t>ETL : Le Pilier de la Veille Technologique</a:t>
            </a:r>
          </a:p>
        </p:txBody>
      </p:sp>
      <p:sp>
        <p:nvSpPr>
          <p:cNvPr id="33" name="TextBox 33"/>
          <p:cNvSpPr txBox="1"/>
          <p:nvPr/>
        </p:nvSpPr>
        <p:spPr>
          <a:xfrm>
            <a:off x="1250352" y="2110951"/>
            <a:ext cx="15304570" cy="798830"/>
          </a:xfrm>
          <a:prstGeom prst="rect">
            <a:avLst/>
          </a:prstGeom>
        </p:spPr>
        <p:txBody>
          <a:bodyPr lIns="0" tIns="0" rIns="0" bIns="0" rtlCol="0" anchor="t">
            <a:spAutoFit/>
          </a:bodyPr>
          <a:lstStyle/>
          <a:p>
            <a:pPr algn="ctr">
              <a:lnSpc>
                <a:spcPts val="3220"/>
              </a:lnSpc>
              <a:spcBef>
                <a:spcPct val="0"/>
              </a:spcBef>
            </a:pPr>
            <a:r>
              <a:rPr lang="en-US" sz="2300" b="1">
                <a:solidFill>
                  <a:srgbClr val="000000"/>
                </a:solidFill>
                <a:latin typeface="Poppins Bold"/>
                <a:ea typeface="Poppins Bold"/>
                <a:cs typeface="Poppins Bold"/>
                <a:sym typeface="Poppins Bold"/>
              </a:rPr>
              <a:t>Les ETL sont indispensables : Ils transforment des données brutes en informations structurées, prêtes pour l'analyse, et constituent ainsi la base solide de toute veille technologique.</a:t>
            </a:r>
          </a:p>
        </p:txBody>
      </p:sp>
      <p:sp>
        <p:nvSpPr>
          <p:cNvPr id="34" name="Freeform 34"/>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9"/>
            <a:stretch>
              <a:fillRect/>
            </a:stretch>
          </a:blipFill>
        </p:spPr>
      </p:sp>
      <p:grpSp>
        <p:nvGrpSpPr>
          <p:cNvPr id="35" name="Group 35"/>
          <p:cNvGrpSpPr/>
          <p:nvPr/>
        </p:nvGrpSpPr>
        <p:grpSpPr>
          <a:xfrm>
            <a:off x="17259676" y="9258300"/>
            <a:ext cx="827951" cy="82795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26</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6272798" y="3772668"/>
            <a:ext cx="2837278" cy="283727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CC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921401" y="7159767"/>
            <a:ext cx="955052" cy="979055"/>
          </a:xfrm>
          <a:custGeom>
            <a:avLst/>
            <a:gdLst/>
            <a:ahLst/>
            <a:cxnLst/>
            <a:rect l="l" t="t" r="r" b="b"/>
            <a:pathLst>
              <a:path w="955052" h="979055">
                <a:moveTo>
                  <a:pt x="0" y="0"/>
                </a:moveTo>
                <a:lnTo>
                  <a:pt x="955052" y="0"/>
                </a:lnTo>
                <a:lnTo>
                  <a:pt x="955052" y="979055"/>
                </a:lnTo>
                <a:lnTo>
                  <a:pt x="0" y="97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94790" y="7817163"/>
            <a:ext cx="1685676" cy="1123784"/>
          </a:xfrm>
          <a:custGeom>
            <a:avLst/>
            <a:gdLst/>
            <a:ahLst/>
            <a:cxnLst/>
            <a:rect l="l" t="t" r="r" b="b"/>
            <a:pathLst>
              <a:path w="1685676" h="1123784">
                <a:moveTo>
                  <a:pt x="0" y="0"/>
                </a:moveTo>
                <a:lnTo>
                  <a:pt x="1685676" y="0"/>
                </a:lnTo>
                <a:lnTo>
                  <a:pt x="1685676" y="1123784"/>
                </a:lnTo>
                <a:lnTo>
                  <a:pt x="0" y="1123784"/>
                </a:lnTo>
                <a:lnTo>
                  <a:pt x="0" y="0"/>
                </a:lnTo>
                <a:close/>
              </a:path>
            </a:pathLst>
          </a:custGeom>
          <a:blipFill>
            <a:blip r:embed="rId5"/>
            <a:stretch>
              <a:fillRect/>
            </a:stretch>
          </a:blipFill>
        </p:spPr>
      </p:sp>
      <p:sp>
        <p:nvSpPr>
          <p:cNvPr id="8" name="Freeform 8"/>
          <p:cNvSpPr/>
          <p:nvPr/>
        </p:nvSpPr>
        <p:spPr>
          <a:xfrm>
            <a:off x="3084542" y="7019641"/>
            <a:ext cx="1119181" cy="1119181"/>
          </a:xfrm>
          <a:custGeom>
            <a:avLst/>
            <a:gdLst/>
            <a:ahLst/>
            <a:cxnLst/>
            <a:rect l="l" t="t" r="r" b="b"/>
            <a:pathLst>
              <a:path w="1119181" h="1119181">
                <a:moveTo>
                  <a:pt x="0" y="0"/>
                </a:moveTo>
                <a:lnTo>
                  <a:pt x="1119181" y="0"/>
                </a:lnTo>
                <a:lnTo>
                  <a:pt x="1119181" y="1119181"/>
                </a:lnTo>
                <a:lnTo>
                  <a:pt x="0" y="1119181"/>
                </a:lnTo>
                <a:lnTo>
                  <a:pt x="0" y="0"/>
                </a:lnTo>
                <a:close/>
              </a:path>
            </a:pathLst>
          </a:custGeom>
          <a:blipFill>
            <a:blip r:embed="rId6"/>
            <a:stretch>
              <a:fillRect/>
            </a:stretch>
          </a:blipFill>
        </p:spPr>
      </p:sp>
      <p:sp>
        <p:nvSpPr>
          <p:cNvPr id="9" name="Freeform 9"/>
          <p:cNvSpPr/>
          <p:nvPr/>
        </p:nvSpPr>
        <p:spPr>
          <a:xfrm>
            <a:off x="13586290" y="7349514"/>
            <a:ext cx="1682734" cy="1647326"/>
          </a:xfrm>
          <a:custGeom>
            <a:avLst/>
            <a:gdLst/>
            <a:ahLst/>
            <a:cxnLst/>
            <a:rect l="l" t="t" r="r" b="b"/>
            <a:pathLst>
              <a:path w="1682734" h="1647326">
                <a:moveTo>
                  <a:pt x="0" y="0"/>
                </a:moveTo>
                <a:lnTo>
                  <a:pt x="1682733" y="0"/>
                </a:lnTo>
                <a:lnTo>
                  <a:pt x="1682733" y="1647326"/>
                </a:lnTo>
                <a:lnTo>
                  <a:pt x="0" y="1647326"/>
                </a:lnTo>
                <a:lnTo>
                  <a:pt x="0" y="0"/>
                </a:lnTo>
                <a:close/>
              </a:path>
            </a:pathLst>
          </a:custGeom>
          <a:blipFill>
            <a:blip r:embed="rId7"/>
            <a:stretch>
              <a:fillRect t="-1074" b="-1074"/>
            </a:stretch>
          </a:blipFill>
        </p:spPr>
      </p:sp>
      <p:grpSp>
        <p:nvGrpSpPr>
          <p:cNvPr id="10" name="Group 10"/>
          <p:cNvGrpSpPr/>
          <p:nvPr/>
        </p:nvGrpSpPr>
        <p:grpSpPr>
          <a:xfrm>
            <a:off x="860974" y="2336983"/>
            <a:ext cx="3086100" cy="1228725"/>
            <a:chOff x="0" y="0"/>
            <a:chExt cx="812800" cy="323615"/>
          </a:xfrm>
        </p:grpSpPr>
        <p:sp>
          <p:nvSpPr>
            <p:cNvPr id="11" name="Freeform 11"/>
            <p:cNvSpPr/>
            <p:nvPr/>
          </p:nvSpPr>
          <p:spPr>
            <a:xfrm>
              <a:off x="0" y="0"/>
              <a:ext cx="812800" cy="323615"/>
            </a:xfrm>
            <a:custGeom>
              <a:avLst/>
              <a:gdLst/>
              <a:ahLst/>
              <a:cxnLst/>
              <a:rect l="l" t="t" r="r" b="b"/>
              <a:pathLst>
                <a:path w="812800" h="323615">
                  <a:moveTo>
                    <a:pt x="127941" y="0"/>
                  </a:moveTo>
                  <a:lnTo>
                    <a:pt x="684859" y="0"/>
                  </a:lnTo>
                  <a:cubicBezTo>
                    <a:pt x="718791" y="0"/>
                    <a:pt x="751333" y="13479"/>
                    <a:pt x="775327" y="37473"/>
                  </a:cubicBezTo>
                  <a:cubicBezTo>
                    <a:pt x="799321" y="61467"/>
                    <a:pt x="812800" y="94009"/>
                    <a:pt x="812800" y="127941"/>
                  </a:cubicBezTo>
                  <a:lnTo>
                    <a:pt x="812800" y="195674"/>
                  </a:lnTo>
                  <a:cubicBezTo>
                    <a:pt x="812800" y="229606"/>
                    <a:pt x="799321" y="262148"/>
                    <a:pt x="775327" y="286142"/>
                  </a:cubicBezTo>
                  <a:cubicBezTo>
                    <a:pt x="751333" y="310135"/>
                    <a:pt x="718791" y="323615"/>
                    <a:pt x="684859" y="323615"/>
                  </a:cubicBezTo>
                  <a:lnTo>
                    <a:pt x="127941" y="323615"/>
                  </a:lnTo>
                  <a:cubicBezTo>
                    <a:pt x="94009" y="323615"/>
                    <a:pt x="61467" y="310135"/>
                    <a:pt x="37473" y="286142"/>
                  </a:cubicBezTo>
                  <a:cubicBezTo>
                    <a:pt x="13479" y="262148"/>
                    <a:pt x="0" y="229606"/>
                    <a:pt x="0" y="195674"/>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00BAFF"/>
              </a:solidFill>
              <a:prstDash val="solid"/>
              <a:round/>
            </a:ln>
          </p:spPr>
        </p:sp>
        <p:sp>
          <p:nvSpPr>
            <p:cNvPr id="12" name="TextBox 12"/>
            <p:cNvSpPr txBox="1"/>
            <p:nvPr/>
          </p:nvSpPr>
          <p:spPr>
            <a:xfrm>
              <a:off x="0" y="-38100"/>
              <a:ext cx="812800" cy="361715"/>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558032" y="4146733"/>
            <a:ext cx="4165919" cy="1992313"/>
            <a:chOff x="0" y="0"/>
            <a:chExt cx="1097197" cy="524724"/>
          </a:xfrm>
        </p:grpSpPr>
        <p:sp>
          <p:nvSpPr>
            <p:cNvPr id="14" name="Freeform 14"/>
            <p:cNvSpPr/>
            <p:nvPr/>
          </p:nvSpPr>
          <p:spPr>
            <a:xfrm>
              <a:off x="0" y="0"/>
              <a:ext cx="1097197" cy="524724"/>
            </a:xfrm>
            <a:custGeom>
              <a:avLst/>
              <a:gdLst/>
              <a:ahLst/>
              <a:cxnLst/>
              <a:rect l="l" t="t" r="r" b="b"/>
              <a:pathLst>
                <a:path w="1097197" h="524724">
                  <a:moveTo>
                    <a:pt x="94778" y="0"/>
                  </a:moveTo>
                  <a:lnTo>
                    <a:pt x="1002419" y="0"/>
                  </a:lnTo>
                  <a:cubicBezTo>
                    <a:pt x="1027555" y="0"/>
                    <a:pt x="1051663" y="9986"/>
                    <a:pt x="1069437" y="27760"/>
                  </a:cubicBezTo>
                  <a:cubicBezTo>
                    <a:pt x="1087211" y="45534"/>
                    <a:pt x="1097197" y="69641"/>
                    <a:pt x="1097197" y="94778"/>
                  </a:cubicBezTo>
                  <a:lnTo>
                    <a:pt x="1097197" y="429946"/>
                  </a:lnTo>
                  <a:cubicBezTo>
                    <a:pt x="1097197" y="482291"/>
                    <a:pt x="1054763" y="524724"/>
                    <a:pt x="1002419" y="524724"/>
                  </a:cubicBezTo>
                  <a:lnTo>
                    <a:pt x="94778" y="524724"/>
                  </a:lnTo>
                  <a:cubicBezTo>
                    <a:pt x="42434" y="524724"/>
                    <a:pt x="0" y="482291"/>
                    <a:pt x="0" y="429946"/>
                  </a:cubicBezTo>
                  <a:lnTo>
                    <a:pt x="0" y="94778"/>
                  </a:lnTo>
                  <a:cubicBezTo>
                    <a:pt x="0" y="42434"/>
                    <a:pt x="42434" y="0"/>
                    <a:pt x="94778" y="0"/>
                  </a:cubicBezTo>
                  <a:close/>
                </a:path>
              </a:pathLst>
            </a:custGeom>
            <a:solidFill>
              <a:srgbClr val="000000">
                <a:alpha val="0"/>
              </a:srgbClr>
            </a:solidFill>
            <a:ln w="38100" cap="rnd">
              <a:solidFill>
                <a:srgbClr val="00BAFF"/>
              </a:solidFill>
              <a:prstDash val="solid"/>
              <a:round/>
            </a:ln>
          </p:spPr>
        </p:sp>
        <p:sp>
          <p:nvSpPr>
            <p:cNvPr id="15" name="TextBox 15"/>
            <p:cNvSpPr txBox="1"/>
            <p:nvPr/>
          </p:nvSpPr>
          <p:spPr>
            <a:xfrm>
              <a:off x="0" y="-38100"/>
              <a:ext cx="1097197" cy="562824"/>
            </a:xfrm>
            <a:prstGeom prst="rect">
              <a:avLst/>
            </a:prstGeom>
          </p:spPr>
          <p:txBody>
            <a:bodyPr lIns="50800" tIns="50800" rIns="50800" bIns="50800" rtlCol="0" anchor="ctr"/>
            <a:lstStyle/>
            <a:p>
              <a:pPr marL="0" lvl="0" indent="0" algn="ctr">
                <a:lnSpc>
                  <a:spcPts val="2199"/>
                </a:lnSpc>
                <a:spcBef>
                  <a:spcPct val="0"/>
                </a:spcBef>
              </a:pPr>
              <a:endParaRPr/>
            </a:p>
          </p:txBody>
        </p:sp>
      </p:grpSp>
      <p:sp>
        <p:nvSpPr>
          <p:cNvPr id="16" name="TextBox 16"/>
          <p:cNvSpPr txBox="1"/>
          <p:nvPr/>
        </p:nvSpPr>
        <p:spPr>
          <a:xfrm>
            <a:off x="11025219" y="2595109"/>
            <a:ext cx="3877508" cy="441325"/>
          </a:xfrm>
          <a:prstGeom prst="rect">
            <a:avLst/>
          </a:prstGeom>
        </p:spPr>
        <p:txBody>
          <a:bodyPr lIns="0" tIns="0" rIns="0" bIns="0" rtlCol="0" anchor="t">
            <a:spAutoFit/>
          </a:bodyPr>
          <a:lstStyle/>
          <a:p>
            <a:pPr marL="0" lvl="0" indent="0" algn="ctr">
              <a:lnSpc>
                <a:spcPts val="3499"/>
              </a:lnSpc>
              <a:spcBef>
                <a:spcPct val="0"/>
              </a:spcBef>
            </a:pPr>
            <a:r>
              <a:rPr lang="en-US" sz="2499" b="1" u="none" strike="noStrike">
                <a:solidFill>
                  <a:srgbClr val="000000"/>
                </a:solidFill>
                <a:latin typeface="Poppins Medium"/>
                <a:ea typeface="Poppins Medium"/>
                <a:cs typeface="Poppins Medium"/>
                <a:sym typeface="Poppins Medium"/>
              </a:rPr>
              <a:t> Clarté (ETL &amp; Décisions)</a:t>
            </a:r>
          </a:p>
        </p:txBody>
      </p:sp>
      <p:sp>
        <p:nvSpPr>
          <p:cNvPr id="17" name="TextBox 17"/>
          <p:cNvSpPr txBox="1"/>
          <p:nvPr/>
        </p:nvSpPr>
        <p:spPr>
          <a:xfrm>
            <a:off x="11025219" y="4451350"/>
            <a:ext cx="6527721" cy="1317625"/>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000000"/>
                </a:solidFill>
                <a:latin typeface="Poppins Medium"/>
                <a:ea typeface="Poppins Medium"/>
                <a:cs typeface="Poppins Medium"/>
                <a:sym typeface="Poppins Medium"/>
              </a:rPr>
              <a:t>Insights : </a:t>
            </a:r>
          </a:p>
          <a:p>
            <a:pPr marL="0" lvl="0" indent="0" algn="l">
              <a:lnSpc>
                <a:spcPts val="3499"/>
              </a:lnSpc>
              <a:spcBef>
                <a:spcPct val="0"/>
              </a:spcBef>
            </a:pPr>
            <a:r>
              <a:rPr lang="en-US" sz="2499" b="1" u="none" strike="noStrike">
                <a:solidFill>
                  <a:srgbClr val="000000"/>
                </a:solidFill>
                <a:latin typeface="Poppins Medium"/>
                <a:ea typeface="Poppins Medium"/>
                <a:cs typeface="Poppins Medium"/>
                <a:sym typeface="Poppins Medium"/>
              </a:rPr>
              <a:t>Providers , Besoins,</a:t>
            </a:r>
          </a:p>
          <a:p>
            <a:pPr marL="0" lvl="0" indent="0" algn="l">
              <a:lnSpc>
                <a:spcPts val="3499"/>
              </a:lnSpc>
              <a:spcBef>
                <a:spcPct val="0"/>
              </a:spcBef>
            </a:pPr>
            <a:r>
              <a:rPr lang="en-US" sz="2499" b="1" u="none" strike="noStrike">
                <a:solidFill>
                  <a:srgbClr val="000000"/>
                </a:solidFill>
                <a:latin typeface="Poppins Medium"/>
                <a:ea typeface="Poppins Medium"/>
                <a:cs typeface="Poppins Medium"/>
                <a:sym typeface="Poppins Medium"/>
              </a:rPr>
              <a:t>Détection des tendances et opportunités</a:t>
            </a:r>
          </a:p>
        </p:txBody>
      </p:sp>
      <p:grpSp>
        <p:nvGrpSpPr>
          <p:cNvPr id="18" name="Group 18"/>
          <p:cNvGrpSpPr/>
          <p:nvPr/>
        </p:nvGrpSpPr>
        <p:grpSpPr>
          <a:xfrm>
            <a:off x="629598" y="6948634"/>
            <a:ext cx="4165919" cy="1992313"/>
            <a:chOff x="0" y="0"/>
            <a:chExt cx="1097197" cy="524724"/>
          </a:xfrm>
        </p:grpSpPr>
        <p:sp>
          <p:nvSpPr>
            <p:cNvPr id="19" name="Freeform 19"/>
            <p:cNvSpPr/>
            <p:nvPr/>
          </p:nvSpPr>
          <p:spPr>
            <a:xfrm>
              <a:off x="0" y="0"/>
              <a:ext cx="1097197" cy="524724"/>
            </a:xfrm>
            <a:custGeom>
              <a:avLst/>
              <a:gdLst/>
              <a:ahLst/>
              <a:cxnLst/>
              <a:rect l="l" t="t" r="r" b="b"/>
              <a:pathLst>
                <a:path w="1097197" h="524724">
                  <a:moveTo>
                    <a:pt x="94778" y="0"/>
                  </a:moveTo>
                  <a:lnTo>
                    <a:pt x="1002419" y="0"/>
                  </a:lnTo>
                  <a:cubicBezTo>
                    <a:pt x="1027555" y="0"/>
                    <a:pt x="1051663" y="9986"/>
                    <a:pt x="1069437" y="27760"/>
                  </a:cubicBezTo>
                  <a:cubicBezTo>
                    <a:pt x="1087211" y="45534"/>
                    <a:pt x="1097197" y="69641"/>
                    <a:pt x="1097197" y="94778"/>
                  </a:cubicBezTo>
                  <a:lnTo>
                    <a:pt x="1097197" y="429946"/>
                  </a:lnTo>
                  <a:cubicBezTo>
                    <a:pt x="1097197" y="482291"/>
                    <a:pt x="1054763" y="524724"/>
                    <a:pt x="1002419" y="524724"/>
                  </a:cubicBezTo>
                  <a:lnTo>
                    <a:pt x="94778" y="524724"/>
                  </a:lnTo>
                  <a:cubicBezTo>
                    <a:pt x="42434" y="524724"/>
                    <a:pt x="0" y="482291"/>
                    <a:pt x="0" y="429946"/>
                  </a:cubicBezTo>
                  <a:lnTo>
                    <a:pt x="0" y="94778"/>
                  </a:lnTo>
                  <a:cubicBezTo>
                    <a:pt x="0" y="42434"/>
                    <a:pt x="42434" y="0"/>
                    <a:pt x="94778" y="0"/>
                  </a:cubicBezTo>
                  <a:close/>
                </a:path>
              </a:pathLst>
            </a:custGeom>
            <a:solidFill>
              <a:srgbClr val="000000">
                <a:alpha val="0"/>
              </a:srgbClr>
            </a:solidFill>
            <a:ln w="38100" cap="rnd">
              <a:solidFill>
                <a:srgbClr val="00BAFF"/>
              </a:solidFill>
              <a:prstDash val="solid"/>
              <a:round/>
            </a:ln>
          </p:spPr>
        </p:sp>
        <p:sp>
          <p:nvSpPr>
            <p:cNvPr id="20" name="TextBox 20"/>
            <p:cNvSpPr txBox="1"/>
            <p:nvPr/>
          </p:nvSpPr>
          <p:spPr>
            <a:xfrm>
              <a:off x="0" y="-38100"/>
              <a:ext cx="1097197" cy="562824"/>
            </a:xfrm>
            <a:prstGeom prst="rect">
              <a:avLst/>
            </a:prstGeom>
          </p:spPr>
          <p:txBody>
            <a:bodyPr lIns="50800" tIns="50800" rIns="50800" bIns="50800" rtlCol="0" anchor="ctr"/>
            <a:lstStyle/>
            <a:p>
              <a:pPr marL="0" lvl="0" indent="0" algn="ctr">
                <a:lnSpc>
                  <a:spcPts val="2199"/>
                </a:lnSpc>
                <a:spcBef>
                  <a:spcPct val="0"/>
                </a:spcBef>
              </a:pPr>
              <a:endParaRPr/>
            </a:p>
          </p:txBody>
        </p:sp>
      </p:grpSp>
      <p:grpSp>
        <p:nvGrpSpPr>
          <p:cNvPr id="21" name="Group 21"/>
          <p:cNvGrpSpPr/>
          <p:nvPr/>
        </p:nvGrpSpPr>
        <p:grpSpPr>
          <a:xfrm>
            <a:off x="10658923" y="2336983"/>
            <a:ext cx="4610100" cy="1228725"/>
            <a:chOff x="0" y="0"/>
            <a:chExt cx="1214183" cy="323615"/>
          </a:xfrm>
        </p:grpSpPr>
        <p:sp>
          <p:nvSpPr>
            <p:cNvPr id="22" name="Freeform 22"/>
            <p:cNvSpPr/>
            <p:nvPr/>
          </p:nvSpPr>
          <p:spPr>
            <a:xfrm>
              <a:off x="0" y="0"/>
              <a:ext cx="1214183" cy="323615"/>
            </a:xfrm>
            <a:custGeom>
              <a:avLst/>
              <a:gdLst/>
              <a:ahLst/>
              <a:cxnLst/>
              <a:rect l="l" t="t" r="r" b="b"/>
              <a:pathLst>
                <a:path w="1214183" h="323615">
                  <a:moveTo>
                    <a:pt x="85646" y="0"/>
                  </a:moveTo>
                  <a:lnTo>
                    <a:pt x="1128536" y="0"/>
                  </a:lnTo>
                  <a:cubicBezTo>
                    <a:pt x="1151251" y="0"/>
                    <a:pt x="1173036" y="9023"/>
                    <a:pt x="1189097" y="25085"/>
                  </a:cubicBezTo>
                  <a:cubicBezTo>
                    <a:pt x="1205159" y="41147"/>
                    <a:pt x="1214183" y="62931"/>
                    <a:pt x="1214183" y="85646"/>
                  </a:cubicBezTo>
                  <a:lnTo>
                    <a:pt x="1214183" y="237969"/>
                  </a:lnTo>
                  <a:cubicBezTo>
                    <a:pt x="1214183" y="260683"/>
                    <a:pt x="1205159" y="282468"/>
                    <a:pt x="1189097" y="298530"/>
                  </a:cubicBezTo>
                  <a:cubicBezTo>
                    <a:pt x="1173036" y="314591"/>
                    <a:pt x="1151251" y="323615"/>
                    <a:pt x="1128536" y="323615"/>
                  </a:cubicBezTo>
                  <a:lnTo>
                    <a:pt x="85646" y="323615"/>
                  </a:lnTo>
                  <a:cubicBezTo>
                    <a:pt x="62931" y="323615"/>
                    <a:pt x="41147" y="314591"/>
                    <a:pt x="25085" y="298530"/>
                  </a:cubicBezTo>
                  <a:cubicBezTo>
                    <a:pt x="9023" y="282468"/>
                    <a:pt x="0" y="260683"/>
                    <a:pt x="0" y="237969"/>
                  </a:cubicBezTo>
                  <a:lnTo>
                    <a:pt x="0" y="85646"/>
                  </a:lnTo>
                  <a:cubicBezTo>
                    <a:pt x="0" y="62931"/>
                    <a:pt x="9023" y="41147"/>
                    <a:pt x="25085" y="25085"/>
                  </a:cubicBezTo>
                  <a:cubicBezTo>
                    <a:pt x="41147" y="9023"/>
                    <a:pt x="62931" y="0"/>
                    <a:pt x="85646" y="0"/>
                  </a:cubicBezTo>
                  <a:close/>
                </a:path>
              </a:pathLst>
            </a:custGeom>
            <a:solidFill>
              <a:srgbClr val="000000">
                <a:alpha val="0"/>
              </a:srgbClr>
            </a:solidFill>
            <a:ln w="38100" cap="rnd">
              <a:solidFill>
                <a:srgbClr val="00BAFF"/>
              </a:solidFill>
              <a:prstDash val="solid"/>
              <a:round/>
            </a:ln>
          </p:spPr>
        </p:sp>
        <p:sp>
          <p:nvSpPr>
            <p:cNvPr id="23" name="TextBox 23"/>
            <p:cNvSpPr txBox="1"/>
            <p:nvPr/>
          </p:nvSpPr>
          <p:spPr>
            <a:xfrm>
              <a:off x="0" y="-38100"/>
              <a:ext cx="1214183" cy="361715"/>
            </a:xfrm>
            <a:prstGeom prst="rect">
              <a:avLst/>
            </a:prstGeom>
          </p:spPr>
          <p:txBody>
            <a:bodyPr lIns="50800" tIns="50800" rIns="50800" bIns="50800" rtlCol="0" anchor="ctr"/>
            <a:lstStyle/>
            <a:p>
              <a:pPr algn="ctr">
                <a:lnSpc>
                  <a:spcPts val="2199"/>
                </a:lnSpc>
              </a:pPr>
              <a:endParaRPr/>
            </a:p>
          </p:txBody>
        </p:sp>
      </p:grpSp>
      <p:grpSp>
        <p:nvGrpSpPr>
          <p:cNvPr id="24" name="Group 24"/>
          <p:cNvGrpSpPr/>
          <p:nvPr/>
        </p:nvGrpSpPr>
        <p:grpSpPr>
          <a:xfrm>
            <a:off x="10658923" y="4195151"/>
            <a:ext cx="7071044" cy="1992313"/>
            <a:chOff x="0" y="0"/>
            <a:chExt cx="1862333" cy="524724"/>
          </a:xfrm>
        </p:grpSpPr>
        <p:sp>
          <p:nvSpPr>
            <p:cNvPr id="25" name="Freeform 25"/>
            <p:cNvSpPr/>
            <p:nvPr/>
          </p:nvSpPr>
          <p:spPr>
            <a:xfrm>
              <a:off x="0" y="0"/>
              <a:ext cx="1862333" cy="524724"/>
            </a:xfrm>
            <a:custGeom>
              <a:avLst/>
              <a:gdLst/>
              <a:ahLst/>
              <a:cxnLst/>
              <a:rect l="l" t="t" r="r" b="b"/>
              <a:pathLst>
                <a:path w="1862333" h="524724">
                  <a:moveTo>
                    <a:pt x="55839" y="0"/>
                  </a:moveTo>
                  <a:lnTo>
                    <a:pt x="1806494" y="0"/>
                  </a:lnTo>
                  <a:cubicBezTo>
                    <a:pt x="1821303" y="0"/>
                    <a:pt x="1835506" y="5883"/>
                    <a:pt x="1845978" y="16355"/>
                  </a:cubicBezTo>
                  <a:cubicBezTo>
                    <a:pt x="1856450" y="26827"/>
                    <a:pt x="1862333" y="41029"/>
                    <a:pt x="1862333" y="55839"/>
                  </a:cubicBezTo>
                  <a:lnTo>
                    <a:pt x="1862333" y="468886"/>
                  </a:lnTo>
                  <a:cubicBezTo>
                    <a:pt x="1862333" y="499724"/>
                    <a:pt x="1837333" y="524724"/>
                    <a:pt x="1806494" y="524724"/>
                  </a:cubicBezTo>
                  <a:lnTo>
                    <a:pt x="55839" y="524724"/>
                  </a:lnTo>
                  <a:cubicBezTo>
                    <a:pt x="41029" y="524724"/>
                    <a:pt x="26827" y="518841"/>
                    <a:pt x="16355" y="508370"/>
                  </a:cubicBezTo>
                  <a:cubicBezTo>
                    <a:pt x="5883" y="497898"/>
                    <a:pt x="0" y="483695"/>
                    <a:pt x="0" y="468886"/>
                  </a:cubicBezTo>
                  <a:lnTo>
                    <a:pt x="0" y="55839"/>
                  </a:lnTo>
                  <a:cubicBezTo>
                    <a:pt x="0" y="41029"/>
                    <a:pt x="5883" y="26827"/>
                    <a:pt x="16355" y="16355"/>
                  </a:cubicBezTo>
                  <a:cubicBezTo>
                    <a:pt x="26827" y="5883"/>
                    <a:pt x="41029" y="0"/>
                    <a:pt x="55839" y="0"/>
                  </a:cubicBezTo>
                  <a:close/>
                </a:path>
              </a:pathLst>
            </a:custGeom>
            <a:solidFill>
              <a:srgbClr val="000000">
                <a:alpha val="0"/>
              </a:srgbClr>
            </a:solidFill>
            <a:ln w="38100" cap="rnd">
              <a:solidFill>
                <a:srgbClr val="00BAFF"/>
              </a:solidFill>
              <a:prstDash val="solid"/>
              <a:round/>
            </a:ln>
          </p:spPr>
        </p:sp>
        <p:sp>
          <p:nvSpPr>
            <p:cNvPr id="26" name="TextBox 26"/>
            <p:cNvSpPr txBox="1"/>
            <p:nvPr/>
          </p:nvSpPr>
          <p:spPr>
            <a:xfrm>
              <a:off x="0" y="-38100"/>
              <a:ext cx="1862333" cy="562824"/>
            </a:xfrm>
            <a:prstGeom prst="rect">
              <a:avLst/>
            </a:prstGeom>
          </p:spPr>
          <p:txBody>
            <a:bodyPr lIns="50800" tIns="50800" rIns="50800" bIns="50800" rtlCol="0" anchor="ctr"/>
            <a:lstStyle/>
            <a:p>
              <a:pPr marL="0" lvl="0" indent="0" algn="ctr">
                <a:lnSpc>
                  <a:spcPts val="2199"/>
                </a:lnSpc>
                <a:spcBef>
                  <a:spcPct val="0"/>
                </a:spcBef>
              </a:pPr>
              <a:endParaRPr/>
            </a:p>
          </p:txBody>
        </p:sp>
      </p:grpSp>
      <p:sp>
        <p:nvSpPr>
          <p:cNvPr id="27" name="Freeform 27"/>
          <p:cNvSpPr/>
          <p:nvPr/>
        </p:nvSpPr>
        <p:spPr>
          <a:xfrm>
            <a:off x="11287157" y="7200282"/>
            <a:ext cx="2019043" cy="2058018"/>
          </a:xfrm>
          <a:custGeom>
            <a:avLst/>
            <a:gdLst/>
            <a:ahLst/>
            <a:cxnLst/>
            <a:rect l="l" t="t" r="r" b="b"/>
            <a:pathLst>
              <a:path w="2019043" h="2058018">
                <a:moveTo>
                  <a:pt x="0" y="0"/>
                </a:moveTo>
                <a:lnTo>
                  <a:pt x="2019042" y="0"/>
                </a:lnTo>
                <a:lnTo>
                  <a:pt x="2019042" y="2058018"/>
                </a:lnTo>
                <a:lnTo>
                  <a:pt x="0" y="2058018"/>
                </a:lnTo>
                <a:lnTo>
                  <a:pt x="0" y="0"/>
                </a:lnTo>
                <a:close/>
              </a:path>
            </a:pathLst>
          </a:custGeom>
          <a:blipFill>
            <a:blip r:embed="rId8"/>
            <a:stretch>
              <a:fillRect b="-5856"/>
            </a:stretch>
          </a:blipFill>
        </p:spPr>
      </p:sp>
      <p:sp>
        <p:nvSpPr>
          <p:cNvPr id="28" name="TextBox 28"/>
          <p:cNvSpPr txBox="1"/>
          <p:nvPr/>
        </p:nvSpPr>
        <p:spPr>
          <a:xfrm>
            <a:off x="2410757" y="537527"/>
            <a:ext cx="13361258" cy="887095"/>
          </a:xfrm>
          <a:prstGeom prst="rect">
            <a:avLst/>
          </a:prstGeom>
        </p:spPr>
        <p:txBody>
          <a:bodyPr lIns="0" tIns="0" rIns="0" bIns="0" rtlCol="0" anchor="t">
            <a:spAutoFit/>
          </a:bodyPr>
          <a:lstStyle/>
          <a:p>
            <a:pPr algn="l">
              <a:lnSpc>
                <a:spcPts val="7279"/>
              </a:lnSpc>
            </a:pPr>
            <a:r>
              <a:rPr lang="en-US" sz="5199" b="1">
                <a:solidFill>
                  <a:srgbClr val="006CCD"/>
                </a:solidFill>
                <a:latin typeface="Open Sans Bold"/>
                <a:ea typeface="Open Sans Bold"/>
                <a:cs typeface="Open Sans Bold"/>
                <a:sym typeface="Open Sans Bold"/>
              </a:rPr>
              <a:t>ETL : la Pertinence décisionnelle</a:t>
            </a:r>
          </a:p>
        </p:txBody>
      </p:sp>
      <p:sp>
        <p:nvSpPr>
          <p:cNvPr id="29" name="TextBox 29"/>
          <p:cNvSpPr txBox="1"/>
          <p:nvPr/>
        </p:nvSpPr>
        <p:spPr>
          <a:xfrm>
            <a:off x="1398927" y="2595109"/>
            <a:ext cx="1038701" cy="4413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Poppins Medium"/>
                <a:ea typeface="Poppins Medium"/>
                <a:cs typeface="Poppins Medium"/>
                <a:sym typeface="Poppins Medium"/>
              </a:rPr>
              <a:t>Chaos</a:t>
            </a:r>
          </a:p>
        </p:txBody>
      </p:sp>
      <p:sp>
        <p:nvSpPr>
          <p:cNvPr id="30" name="TextBox 30"/>
          <p:cNvSpPr txBox="1"/>
          <p:nvPr/>
        </p:nvSpPr>
        <p:spPr>
          <a:xfrm>
            <a:off x="1032416" y="4499158"/>
            <a:ext cx="3406049" cy="1317625"/>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000000"/>
                </a:solidFill>
                <a:latin typeface="Poppins Medium"/>
                <a:ea typeface="Poppins Medium"/>
                <a:cs typeface="Poppins Medium"/>
                <a:sym typeface="Poppins Medium"/>
              </a:rPr>
              <a:t>Données variées : </a:t>
            </a:r>
          </a:p>
          <a:p>
            <a:pPr marL="0" lvl="0" indent="0" algn="l">
              <a:lnSpc>
                <a:spcPts val="3499"/>
              </a:lnSpc>
              <a:spcBef>
                <a:spcPct val="0"/>
              </a:spcBef>
            </a:pPr>
            <a:r>
              <a:rPr lang="en-US" sz="2499" b="1" u="none" strike="noStrike">
                <a:solidFill>
                  <a:srgbClr val="000000"/>
                </a:solidFill>
                <a:latin typeface="Poppins Medium"/>
                <a:ea typeface="Poppins Medium"/>
                <a:cs typeface="Poppins Medium"/>
                <a:sym typeface="Poppins Medium"/>
              </a:rPr>
              <a:t>adoption, startups, tweets, articles</a:t>
            </a:r>
          </a:p>
        </p:txBody>
      </p:sp>
      <p:sp>
        <p:nvSpPr>
          <p:cNvPr id="31" name="TextBox 31"/>
          <p:cNvSpPr txBox="1"/>
          <p:nvPr/>
        </p:nvSpPr>
        <p:spPr>
          <a:xfrm>
            <a:off x="7039630" y="4490584"/>
            <a:ext cx="1303615" cy="1210948"/>
          </a:xfrm>
          <a:prstGeom prst="rect">
            <a:avLst/>
          </a:prstGeom>
        </p:spPr>
        <p:txBody>
          <a:bodyPr lIns="0" tIns="0" rIns="0" bIns="0" rtlCol="0" anchor="t">
            <a:spAutoFit/>
          </a:bodyPr>
          <a:lstStyle/>
          <a:p>
            <a:pPr algn="ctr">
              <a:lnSpc>
                <a:spcPts val="9379"/>
              </a:lnSpc>
              <a:spcBef>
                <a:spcPct val="0"/>
              </a:spcBef>
            </a:pPr>
            <a:r>
              <a:rPr lang="en-US" sz="6699" b="1">
                <a:solidFill>
                  <a:srgbClr val="FFFFFF"/>
                </a:solidFill>
                <a:latin typeface="Poppins Medium"/>
                <a:ea typeface="Poppins Medium"/>
                <a:cs typeface="Poppins Medium"/>
                <a:sym typeface="Poppins Medium"/>
              </a:rPr>
              <a:t>ETL</a:t>
            </a:r>
          </a:p>
        </p:txBody>
      </p:sp>
      <p:grpSp>
        <p:nvGrpSpPr>
          <p:cNvPr id="32" name="Group 32"/>
          <p:cNvGrpSpPr/>
          <p:nvPr/>
        </p:nvGrpSpPr>
        <p:grpSpPr>
          <a:xfrm>
            <a:off x="10658923" y="7265987"/>
            <a:ext cx="5261294" cy="1992313"/>
            <a:chOff x="0" y="0"/>
            <a:chExt cx="1385691" cy="524724"/>
          </a:xfrm>
        </p:grpSpPr>
        <p:sp>
          <p:nvSpPr>
            <p:cNvPr id="33" name="Freeform 33"/>
            <p:cNvSpPr/>
            <p:nvPr/>
          </p:nvSpPr>
          <p:spPr>
            <a:xfrm>
              <a:off x="0" y="0"/>
              <a:ext cx="1385691" cy="524724"/>
            </a:xfrm>
            <a:custGeom>
              <a:avLst/>
              <a:gdLst/>
              <a:ahLst/>
              <a:cxnLst/>
              <a:rect l="l" t="t" r="r" b="b"/>
              <a:pathLst>
                <a:path w="1385691" h="524724">
                  <a:moveTo>
                    <a:pt x="75046" y="0"/>
                  </a:moveTo>
                  <a:lnTo>
                    <a:pt x="1310645" y="0"/>
                  </a:lnTo>
                  <a:cubicBezTo>
                    <a:pt x="1352092" y="0"/>
                    <a:pt x="1385691" y="33599"/>
                    <a:pt x="1385691" y="75046"/>
                  </a:cubicBezTo>
                  <a:lnTo>
                    <a:pt x="1385691" y="449679"/>
                  </a:lnTo>
                  <a:cubicBezTo>
                    <a:pt x="1385691" y="491125"/>
                    <a:pt x="1352092" y="524724"/>
                    <a:pt x="1310645" y="524724"/>
                  </a:cubicBezTo>
                  <a:lnTo>
                    <a:pt x="75046" y="524724"/>
                  </a:lnTo>
                  <a:cubicBezTo>
                    <a:pt x="55142" y="524724"/>
                    <a:pt x="36054" y="516818"/>
                    <a:pt x="21980" y="502744"/>
                  </a:cubicBezTo>
                  <a:cubicBezTo>
                    <a:pt x="7907" y="488670"/>
                    <a:pt x="0" y="469582"/>
                    <a:pt x="0" y="449679"/>
                  </a:cubicBezTo>
                  <a:lnTo>
                    <a:pt x="0" y="75046"/>
                  </a:lnTo>
                  <a:cubicBezTo>
                    <a:pt x="0" y="33599"/>
                    <a:pt x="33599" y="0"/>
                    <a:pt x="75046" y="0"/>
                  </a:cubicBezTo>
                  <a:close/>
                </a:path>
              </a:pathLst>
            </a:custGeom>
            <a:solidFill>
              <a:srgbClr val="000000">
                <a:alpha val="0"/>
              </a:srgbClr>
            </a:solidFill>
            <a:ln w="38100" cap="rnd">
              <a:solidFill>
                <a:srgbClr val="00BAFF"/>
              </a:solidFill>
              <a:prstDash val="solid"/>
              <a:round/>
            </a:ln>
          </p:spPr>
        </p:sp>
        <p:sp>
          <p:nvSpPr>
            <p:cNvPr id="34" name="TextBox 34"/>
            <p:cNvSpPr txBox="1"/>
            <p:nvPr/>
          </p:nvSpPr>
          <p:spPr>
            <a:xfrm>
              <a:off x="0" y="-38100"/>
              <a:ext cx="1385691" cy="562824"/>
            </a:xfrm>
            <a:prstGeom prst="rect">
              <a:avLst/>
            </a:prstGeom>
          </p:spPr>
          <p:txBody>
            <a:bodyPr lIns="50800" tIns="50800" rIns="50800" bIns="50800" rtlCol="0" anchor="ctr"/>
            <a:lstStyle/>
            <a:p>
              <a:pPr marL="0" lvl="0" indent="0" algn="ctr">
                <a:lnSpc>
                  <a:spcPts val="2199"/>
                </a:lnSpc>
                <a:spcBef>
                  <a:spcPct val="0"/>
                </a:spcBef>
              </a:pPr>
              <a:endParaRPr/>
            </a:p>
          </p:txBody>
        </p:sp>
      </p:grpSp>
      <p:sp>
        <p:nvSpPr>
          <p:cNvPr id="35" name="AutoShape 35"/>
          <p:cNvSpPr/>
          <p:nvPr/>
        </p:nvSpPr>
        <p:spPr>
          <a:xfrm>
            <a:off x="3947074" y="2951345"/>
            <a:ext cx="2325724" cy="2239963"/>
          </a:xfrm>
          <a:prstGeom prst="line">
            <a:avLst/>
          </a:prstGeom>
          <a:ln w="38100" cap="flat">
            <a:solidFill>
              <a:srgbClr val="000000"/>
            </a:solidFill>
            <a:prstDash val="solid"/>
            <a:headEnd type="none" w="sm" len="sm"/>
            <a:tailEnd type="arrow" w="med" len="sm"/>
          </a:ln>
        </p:spPr>
      </p:sp>
      <p:sp>
        <p:nvSpPr>
          <p:cNvPr id="36" name="AutoShape 36"/>
          <p:cNvSpPr/>
          <p:nvPr/>
        </p:nvSpPr>
        <p:spPr>
          <a:xfrm flipV="1">
            <a:off x="9110077" y="2951345"/>
            <a:ext cx="1548847" cy="2239963"/>
          </a:xfrm>
          <a:prstGeom prst="line">
            <a:avLst/>
          </a:prstGeom>
          <a:ln w="38100" cap="flat">
            <a:solidFill>
              <a:srgbClr val="000000"/>
            </a:solidFill>
            <a:prstDash val="solid"/>
            <a:headEnd type="none" w="sm" len="sm"/>
            <a:tailEnd type="arrow" w="med" len="sm"/>
          </a:ln>
        </p:spPr>
      </p:sp>
      <p:sp>
        <p:nvSpPr>
          <p:cNvPr id="37" name="AutoShape 37"/>
          <p:cNvSpPr/>
          <p:nvPr/>
        </p:nvSpPr>
        <p:spPr>
          <a:xfrm>
            <a:off x="4723952" y="5142889"/>
            <a:ext cx="1548847" cy="48419"/>
          </a:xfrm>
          <a:prstGeom prst="line">
            <a:avLst/>
          </a:prstGeom>
          <a:ln w="38100" cap="flat">
            <a:solidFill>
              <a:srgbClr val="000000"/>
            </a:solidFill>
            <a:prstDash val="solid"/>
            <a:headEnd type="none" w="sm" len="sm"/>
            <a:tailEnd type="arrow" w="med" len="sm"/>
          </a:ln>
        </p:spPr>
      </p:sp>
      <p:sp>
        <p:nvSpPr>
          <p:cNvPr id="38" name="AutoShape 38"/>
          <p:cNvSpPr/>
          <p:nvPr/>
        </p:nvSpPr>
        <p:spPr>
          <a:xfrm flipV="1">
            <a:off x="4795517" y="5191308"/>
            <a:ext cx="1477281" cy="2753483"/>
          </a:xfrm>
          <a:prstGeom prst="line">
            <a:avLst/>
          </a:prstGeom>
          <a:ln w="38100" cap="flat">
            <a:solidFill>
              <a:srgbClr val="000000"/>
            </a:solidFill>
            <a:prstDash val="solid"/>
            <a:headEnd type="none" w="sm" len="sm"/>
            <a:tailEnd type="arrow" w="med" len="sm"/>
          </a:ln>
        </p:spPr>
      </p:sp>
      <p:sp>
        <p:nvSpPr>
          <p:cNvPr id="39" name="AutoShape 39"/>
          <p:cNvSpPr/>
          <p:nvPr/>
        </p:nvSpPr>
        <p:spPr>
          <a:xfrm>
            <a:off x="9110077" y="5191308"/>
            <a:ext cx="1548847" cy="0"/>
          </a:xfrm>
          <a:prstGeom prst="line">
            <a:avLst/>
          </a:prstGeom>
          <a:ln w="38100" cap="flat">
            <a:solidFill>
              <a:srgbClr val="000000"/>
            </a:solidFill>
            <a:prstDash val="solid"/>
            <a:headEnd type="none" w="sm" len="sm"/>
            <a:tailEnd type="arrow" w="med" len="sm"/>
          </a:ln>
        </p:spPr>
      </p:sp>
      <p:sp>
        <p:nvSpPr>
          <p:cNvPr id="40" name="AutoShape 40"/>
          <p:cNvSpPr/>
          <p:nvPr/>
        </p:nvSpPr>
        <p:spPr>
          <a:xfrm>
            <a:off x="9110077" y="5191308"/>
            <a:ext cx="1548847" cy="3070836"/>
          </a:xfrm>
          <a:prstGeom prst="line">
            <a:avLst/>
          </a:prstGeom>
          <a:ln w="38100" cap="flat">
            <a:solidFill>
              <a:srgbClr val="000000"/>
            </a:solidFill>
            <a:prstDash val="solid"/>
            <a:headEnd type="none" w="sm" len="sm"/>
            <a:tailEnd type="arrow" w="med" len="sm"/>
          </a:ln>
        </p:spPr>
      </p:sp>
      <p:sp>
        <p:nvSpPr>
          <p:cNvPr id="41" name="Freeform 41"/>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9"/>
            <a:stretch>
              <a:fillRect/>
            </a:stretch>
          </a:blipFill>
        </p:spPr>
      </p:sp>
      <p:grpSp>
        <p:nvGrpSpPr>
          <p:cNvPr id="42" name="Group 42"/>
          <p:cNvGrpSpPr/>
          <p:nvPr/>
        </p:nvGrpSpPr>
        <p:grpSpPr>
          <a:xfrm>
            <a:off x="17259676" y="9258300"/>
            <a:ext cx="827951" cy="82795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27</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2986" y="3132664"/>
            <a:ext cx="3410883" cy="3246579"/>
          </a:xfrm>
          <a:custGeom>
            <a:avLst/>
            <a:gdLst/>
            <a:ahLst/>
            <a:cxnLst/>
            <a:rect l="l" t="t" r="r" b="b"/>
            <a:pathLst>
              <a:path w="3410883" h="3246579">
                <a:moveTo>
                  <a:pt x="0" y="0"/>
                </a:moveTo>
                <a:lnTo>
                  <a:pt x="3410883" y="0"/>
                </a:lnTo>
                <a:lnTo>
                  <a:pt x="3410883" y="3246578"/>
                </a:lnTo>
                <a:lnTo>
                  <a:pt x="0" y="3246578"/>
                </a:lnTo>
                <a:lnTo>
                  <a:pt x="0" y="0"/>
                </a:lnTo>
                <a:close/>
              </a:path>
            </a:pathLst>
          </a:custGeom>
          <a:blipFill>
            <a:blip r:embed="rId2"/>
            <a:stretch>
              <a:fillRect b="-15192"/>
            </a:stretch>
          </a:blipFill>
        </p:spPr>
      </p:sp>
      <p:sp>
        <p:nvSpPr>
          <p:cNvPr id="3" name="Freeform 3"/>
          <p:cNvSpPr/>
          <p:nvPr/>
        </p:nvSpPr>
        <p:spPr>
          <a:xfrm>
            <a:off x="6468893" y="3132664"/>
            <a:ext cx="4836071" cy="2723013"/>
          </a:xfrm>
          <a:custGeom>
            <a:avLst/>
            <a:gdLst/>
            <a:ahLst/>
            <a:cxnLst/>
            <a:rect l="l" t="t" r="r" b="b"/>
            <a:pathLst>
              <a:path w="4836071" h="2723013">
                <a:moveTo>
                  <a:pt x="0" y="0"/>
                </a:moveTo>
                <a:lnTo>
                  <a:pt x="4836071" y="0"/>
                </a:lnTo>
                <a:lnTo>
                  <a:pt x="4836071" y="2723013"/>
                </a:lnTo>
                <a:lnTo>
                  <a:pt x="0" y="2723013"/>
                </a:lnTo>
                <a:lnTo>
                  <a:pt x="0" y="0"/>
                </a:lnTo>
                <a:close/>
              </a:path>
            </a:pathLst>
          </a:custGeom>
          <a:blipFill>
            <a:blip r:embed="rId3"/>
            <a:stretch>
              <a:fillRect/>
            </a:stretch>
          </a:blipFill>
        </p:spPr>
      </p:sp>
      <p:sp>
        <p:nvSpPr>
          <p:cNvPr id="4" name="Freeform 4"/>
          <p:cNvSpPr/>
          <p:nvPr/>
        </p:nvSpPr>
        <p:spPr>
          <a:xfrm>
            <a:off x="12018743" y="3132664"/>
            <a:ext cx="5461464" cy="3066948"/>
          </a:xfrm>
          <a:custGeom>
            <a:avLst/>
            <a:gdLst/>
            <a:ahLst/>
            <a:cxnLst/>
            <a:rect l="l" t="t" r="r" b="b"/>
            <a:pathLst>
              <a:path w="5461464" h="3066948">
                <a:moveTo>
                  <a:pt x="0" y="0"/>
                </a:moveTo>
                <a:lnTo>
                  <a:pt x="5461464" y="0"/>
                </a:lnTo>
                <a:lnTo>
                  <a:pt x="5461464" y="3066948"/>
                </a:lnTo>
                <a:lnTo>
                  <a:pt x="0" y="3066948"/>
                </a:lnTo>
                <a:lnTo>
                  <a:pt x="0" y="0"/>
                </a:lnTo>
                <a:close/>
              </a:path>
            </a:pathLst>
          </a:custGeom>
          <a:blipFill>
            <a:blip r:embed="rId4"/>
            <a:stretch>
              <a:fillRect/>
            </a:stretch>
          </a:blipFill>
        </p:spPr>
      </p:sp>
      <p:grpSp>
        <p:nvGrpSpPr>
          <p:cNvPr id="5" name="Group 5"/>
          <p:cNvGrpSpPr/>
          <p:nvPr/>
        </p:nvGrpSpPr>
        <p:grpSpPr>
          <a:xfrm>
            <a:off x="867707" y="6870011"/>
            <a:ext cx="4526743" cy="880116"/>
            <a:chOff x="0" y="0"/>
            <a:chExt cx="1192228" cy="231800"/>
          </a:xfrm>
        </p:grpSpPr>
        <p:sp>
          <p:nvSpPr>
            <p:cNvPr id="6" name="Freeform 6"/>
            <p:cNvSpPr/>
            <p:nvPr/>
          </p:nvSpPr>
          <p:spPr>
            <a:xfrm>
              <a:off x="0" y="0"/>
              <a:ext cx="1192228" cy="231800"/>
            </a:xfrm>
            <a:custGeom>
              <a:avLst/>
              <a:gdLst/>
              <a:ahLst/>
              <a:cxnLst/>
              <a:rect l="l" t="t" r="r" b="b"/>
              <a:pathLst>
                <a:path w="1192228" h="231800">
                  <a:moveTo>
                    <a:pt x="87223" y="0"/>
                  </a:moveTo>
                  <a:lnTo>
                    <a:pt x="1105005" y="0"/>
                  </a:lnTo>
                  <a:cubicBezTo>
                    <a:pt x="1128138" y="0"/>
                    <a:pt x="1150324" y="9190"/>
                    <a:pt x="1166681" y="25547"/>
                  </a:cubicBezTo>
                  <a:cubicBezTo>
                    <a:pt x="1183039" y="41905"/>
                    <a:pt x="1192228" y="64090"/>
                    <a:pt x="1192228" y="87223"/>
                  </a:cubicBezTo>
                  <a:lnTo>
                    <a:pt x="1192228" y="144577"/>
                  </a:lnTo>
                  <a:cubicBezTo>
                    <a:pt x="1192228" y="167710"/>
                    <a:pt x="1183039" y="189895"/>
                    <a:pt x="1166681" y="206253"/>
                  </a:cubicBezTo>
                  <a:cubicBezTo>
                    <a:pt x="1150324" y="222611"/>
                    <a:pt x="1128138" y="231800"/>
                    <a:pt x="1105005" y="231800"/>
                  </a:cubicBezTo>
                  <a:lnTo>
                    <a:pt x="87223" y="231800"/>
                  </a:lnTo>
                  <a:cubicBezTo>
                    <a:pt x="64090" y="231800"/>
                    <a:pt x="41905" y="222611"/>
                    <a:pt x="25547" y="206253"/>
                  </a:cubicBezTo>
                  <a:cubicBezTo>
                    <a:pt x="9190" y="189895"/>
                    <a:pt x="0" y="167710"/>
                    <a:pt x="0" y="144577"/>
                  </a:cubicBezTo>
                  <a:lnTo>
                    <a:pt x="0" y="87223"/>
                  </a:lnTo>
                  <a:cubicBezTo>
                    <a:pt x="0" y="64090"/>
                    <a:pt x="9190" y="41905"/>
                    <a:pt x="25547" y="25547"/>
                  </a:cubicBezTo>
                  <a:cubicBezTo>
                    <a:pt x="41905" y="9190"/>
                    <a:pt x="64090" y="0"/>
                    <a:pt x="87223" y="0"/>
                  </a:cubicBezTo>
                  <a:close/>
                </a:path>
              </a:pathLst>
            </a:custGeom>
            <a:solidFill>
              <a:srgbClr val="006CCD"/>
            </a:solidFill>
          </p:spPr>
        </p:sp>
        <p:sp>
          <p:nvSpPr>
            <p:cNvPr id="7" name="TextBox 7"/>
            <p:cNvSpPr txBox="1"/>
            <p:nvPr/>
          </p:nvSpPr>
          <p:spPr>
            <a:xfrm>
              <a:off x="0" y="-38100"/>
              <a:ext cx="1192228" cy="269900"/>
            </a:xfrm>
            <a:prstGeom prst="rect">
              <a:avLst/>
            </a:prstGeom>
          </p:spPr>
          <p:txBody>
            <a:bodyPr lIns="50800" tIns="50800" rIns="50800" bIns="50800" rtlCol="0" anchor="ctr"/>
            <a:lstStyle/>
            <a:p>
              <a:pPr algn="ctr">
                <a:lnSpc>
                  <a:spcPts val="2199"/>
                </a:lnSpc>
              </a:pPr>
              <a:endParaRPr/>
            </a:p>
          </p:txBody>
        </p:sp>
      </p:grpSp>
      <p:sp>
        <p:nvSpPr>
          <p:cNvPr id="8" name="TextBox 8"/>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Outils du Pipeline ETL : Python, Snowflake, Power BI</a:t>
            </a:r>
          </a:p>
        </p:txBody>
      </p:sp>
      <p:sp>
        <p:nvSpPr>
          <p:cNvPr id="9" name="TextBox 9"/>
          <p:cNvSpPr txBox="1"/>
          <p:nvPr/>
        </p:nvSpPr>
        <p:spPr>
          <a:xfrm>
            <a:off x="1253106" y="7038607"/>
            <a:ext cx="3755946" cy="495300"/>
          </a:xfrm>
          <a:prstGeom prst="rect">
            <a:avLst/>
          </a:prstGeom>
        </p:spPr>
        <p:txBody>
          <a:bodyPr lIns="0" tIns="0" rIns="0" bIns="0" rtlCol="0" anchor="t">
            <a:spAutoFit/>
          </a:bodyPr>
          <a:lstStyle/>
          <a:p>
            <a:pPr algn="ctr">
              <a:lnSpc>
                <a:spcPts val="4199"/>
              </a:lnSpc>
            </a:pPr>
            <a:r>
              <a:rPr lang="en-US" sz="2999" b="1">
                <a:solidFill>
                  <a:srgbClr val="FFFFFF"/>
                </a:solidFill>
                <a:latin typeface="Open Sans Bold"/>
                <a:ea typeface="Open Sans Bold"/>
                <a:cs typeface="Open Sans Bold"/>
                <a:sym typeface="Open Sans Bold"/>
              </a:rPr>
              <a:t>extract+transforme</a:t>
            </a:r>
          </a:p>
        </p:txBody>
      </p:sp>
      <p:grpSp>
        <p:nvGrpSpPr>
          <p:cNvPr id="10" name="Group 10"/>
          <p:cNvGrpSpPr/>
          <p:nvPr/>
        </p:nvGrpSpPr>
        <p:grpSpPr>
          <a:xfrm>
            <a:off x="7301687" y="6870011"/>
            <a:ext cx="4526743" cy="880116"/>
            <a:chOff x="0" y="0"/>
            <a:chExt cx="1192228" cy="231800"/>
          </a:xfrm>
        </p:grpSpPr>
        <p:sp>
          <p:nvSpPr>
            <p:cNvPr id="11" name="Freeform 11"/>
            <p:cNvSpPr/>
            <p:nvPr/>
          </p:nvSpPr>
          <p:spPr>
            <a:xfrm>
              <a:off x="0" y="0"/>
              <a:ext cx="1192228" cy="231800"/>
            </a:xfrm>
            <a:custGeom>
              <a:avLst/>
              <a:gdLst/>
              <a:ahLst/>
              <a:cxnLst/>
              <a:rect l="l" t="t" r="r" b="b"/>
              <a:pathLst>
                <a:path w="1192228" h="231800">
                  <a:moveTo>
                    <a:pt x="87223" y="0"/>
                  </a:moveTo>
                  <a:lnTo>
                    <a:pt x="1105005" y="0"/>
                  </a:lnTo>
                  <a:cubicBezTo>
                    <a:pt x="1128138" y="0"/>
                    <a:pt x="1150324" y="9190"/>
                    <a:pt x="1166681" y="25547"/>
                  </a:cubicBezTo>
                  <a:cubicBezTo>
                    <a:pt x="1183039" y="41905"/>
                    <a:pt x="1192228" y="64090"/>
                    <a:pt x="1192228" y="87223"/>
                  </a:cubicBezTo>
                  <a:lnTo>
                    <a:pt x="1192228" y="144577"/>
                  </a:lnTo>
                  <a:cubicBezTo>
                    <a:pt x="1192228" y="167710"/>
                    <a:pt x="1183039" y="189895"/>
                    <a:pt x="1166681" y="206253"/>
                  </a:cubicBezTo>
                  <a:cubicBezTo>
                    <a:pt x="1150324" y="222611"/>
                    <a:pt x="1128138" y="231800"/>
                    <a:pt x="1105005" y="231800"/>
                  </a:cubicBezTo>
                  <a:lnTo>
                    <a:pt x="87223" y="231800"/>
                  </a:lnTo>
                  <a:cubicBezTo>
                    <a:pt x="64090" y="231800"/>
                    <a:pt x="41905" y="222611"/>
                    <a:pt x="25547" y="206253"/>
                  </a:cubicBezTo>
                  <a:cubicBezTo>
                    <a:pt x="9190" y="189895"/>
                    <a:pt x="0" y="167710"/>
                    <a:pt x="0" y="144577"/>
                  </a:cubicBezTo>
                  <a:lnTo>
                    <a:pt x="0" y="87223"/>
                  </a:lnTo>
                  <a:cubicBezTo>
                    <a:pt x="0" y="64090"/>
                    <a:pt x="9190" y="41905"/>
                    <a:pt x="25547" y="25547"/>
                  </a:cubicBezTo>
                  <a:cubicBezTo>
                    <a:pt x="41905" y="9190"/>
                    <a:pt x="64090" y="0"/>
                    <a:pt x="87223" y="0"/>
                  </a:cubicBezTo>
                  <a:close/>
                </a:path>
              </a:pathLst>
            </a:custGeom>
            <a:solidFill>
              <a:srgbClr val="006CCD"/>
            </a:solidFill>
          </p:spPr>
        </p:sp>
        <p:sp>
          <p:nvSpPr>
            <p:cNvPr id="12" name="TextBox 12"/>
            <p:cNvSpPr txBox="1"/>
            <p:nvPr/>
          </p:nvSpPr>
          <p:spPr>
            <a:xfrm>
              <a:off x="0" y="-38100"/>
              <a:ext cx="1192228" cy="269900"/>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7752332" y="7038607"/>
            <a:ext cx="3625453" cy="495300"/>
          </a:xfrm>
          <a:prstGeom prst="rect">
            <a:avLst/>
          </a:prstGeom>
        </p:spPr>
        <p:txBody>
          <a:bodyPr lIns="0" tIns="0" rIns="0" bIns="0" rtlCol="0" anchor="t">
            <a:spAutoFit/>
          </a:bodyPr>
          <a:lstStyle/>
          <a:p>
            <a:pPr marL="0" lvl="0" indent="0" algn="ctr">
              <a:lnSpc>
                <a:spcPts val="4199"/>
              </a:lnSpc>
              <a:spcBef>
                <a:spcPct val="0"/>
              </a:spcBef>
            </a:pPr>
            <a:r>
              <a:rPr lang="en-US" sz="2999" b="1" u="none" strike="noStrike">
                <a:solidFill>
                  <a:srgbClr val="FFFFFF"/>
                </a:solidFill>
                <a:latin typeface="Open Sans Bold"/>
                <a:ea typeface="Open Sans Bold"/>
                <a:cs typeface="Open Sans Bold"/>
                <a:sym typeface="Open Sans Bold"/>
              </a:rPr>
              <a:t>data warehousing  </a:t>
            </a:r>
          </a:p>
        </p:txBody>
      </p:sp>
      <p:grpSp>
        <p:nvGrpSpPr>
          <p:cNvPr id="14" name="Group 14"/>
          <p:cNvGrpSpPr/>
          <p:nvPr/>
        </p:nvGrpSpPr>
        <p:grpSpPr>
          <a:xfrm>
            <a:off x="13042164" y="6870011"/>
            <a:ext cx="4526743" cy="880116"/>
            <a:chOff x="0" y="0"/>
            <a:chExt cx="1192228" cy="231800"/>
          </a:xfrm>
        </p:grpSpPr>
        <p:sp>
          <p:nvSpPr>
            <p:cNvPr id="15" name="Freeform 15"/>
            <p:cNvSpPr/>
            <p:nvPr/>
          </p:nvSpPr>
          <p:spPr>
            <a:xfrm>
              <a:off x="0" y="0"/>
              <a:ext cx="1192228" cy="231800"/>
            </a:xfrm>
            <a:custGeom>
              <a:avLst/>
              <a:gdLst/>
              <a:ahLst/>
              <a:cxnLst/>
              <a:rect l="l" t="t" r="r" b="b"/>
              <a:pathLst>
                <a:path w="1192228" h="231800">
                  <a:moveTo>
                    <a:pt x="87223" y="0"/>
                  </a:moveTo>
                  <a:lnTo>
                    <a:pt x="1105005" y="0"/>
                  </a:lnTo>
                  <a:cubicBezTo>
                    <a:pt x="1128138" y="0"/>
                    <a:pt x="1150324" y="9190"/>
                    <a:pt x="1166681" y="25547"/>
                  </a:cubicBezTo>
                  <a:cubicBezTo>
                    <a:pt x="1183039" y="41905"/>
                    <a:pt x="1192228" y="64090"/>
                    <a:pt x="1192228" y="87223"/>
                  </a:cubicBezTo>
                  <a:lnTo>
                    <a:pt x="1192228" y="144577"/>
                  </a:lnTo>
                  <a:cubicBezTo>
                    <a:pt x="1192228" y="167710"/>
                    <a:pt x="1183039" y="189895"/>
                    <a:pt x="1166681" y="206253"/>
                  </a:cubicBezTo>
                  <a:cubicBezTo>
                    <a:pt x="1150324" y="222611"/>
                    <a:pt x="1128138" y="231800"/>
                    <a:pt x="1105005" y="231800"/>
                  </a:cubicBezTo>
                  <a:lnTo>
                    <a:pt x="87223" y="231800"/>
                  </a:lnTo>
                  <a:cubicBezTo>
                    <a:pt x="64090" y="231800"/>
                    <a:pt x="41905" y="222611"/>
                    <a:pt x="25547" y="206253"/>
                  </a:cubicBezTo>
                  <a:cubicBezTo>
                    <a:pt x="9190" y="189895"/>
                    <a:pt x="0" y="167710"/>
                    <a:pt x="0" y="144577"/>
                  </a:cubicBezTo>
                  <a:lnTo>
                    <a:pt x="0" y="87223"/>
                  </a:lnTo>
                  <a:cubicBezTo>
                    <a:pt x="0" y="64090"/>
                    <a:pt x="9190" y="41905"/>
                    <a:pt x="25547" y="25547"/>
                  </a:cubicBezTo>
                  <a:cubicBezTo>
                    <a:pt x="41905" y="9190"/>
                    <a:pt x="64090" y="0"/>
                    <a:pt x="87223" y="0"/>
                  </a:cubicBezTo>
                  <a:close/>
                </a:path>
              </a:pathLst>
            </a:custGeom>
            <a:solidFill>
              <a:srgbClr val="006CCD"/>
            </a:solidFill>
          </p:spPr>
        </p:sp>
        <p:sp>
          <p:nvSpPr>
            <p:cNvPr id="16" name="TextBox 16"/>
            <p:cNvSpPr txBox="1"/>
            <p:nvPr/>
          </p:nvSpPr>
          <p:spPr>
            <a:xfrm>
              <a:off x="0" y="-38100"/>
              <a:ext cx="1192228" cy="269900"/>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14113720" y="7038607"/>
            <a:ext cx="2383631" cy="495300"/>
          </a:xfrm>
          <a:prstGeom prst="rect">
            <a:avLst/>
          </a:prstGeom>
        </p:spPr>
        <p:txBody>
          <a:bodyPr lIns="0" tIns="0" rIns="0" bIns="0" rtlCol="0" anchor="t">
            <a:spAutoFit/>
          </a:bodyPr>
          <a:lstStyle/>
          <a:p>
            <a:pPr marL="0" lvl="0" indent="0" algn="ctr">
              <a:lnSpc>
                <a:spcPts val="4199"/>
              </a:lnSpc>
              <a:spcBef>
                <a:spcPct val="0"/>
              </a:spcBef>
            </a:pPr>
            <a:r>
              <a:rPr lang="en-US" sz="2999" b="1" u="none" strike="noStrike">
                <a:solidFill>
                  <a:srgbClr val="FFFFFF"/>
                </a:solidFill>
                <a:latin typeface="Open Sans Bold"/>
                <a:ea typeface="Open Sans Bold"/>
                <a:cs typeface="Open Sans Bold"/>
                <a:sym typeface="Open Sans Bold"/>
              </a:rPr>
              <a:t>dashbording</a:t>
            </a:r>
          </a:p>
        </p:txBody>
      </p:sp>
      <p:sp>
        <p:nvSpPr>
          <p:cNvPr id="18" name="Freeform 18"/>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5"/>
            <a:stretch>
              <a:fillRect/>
            </a:stretch>
          </a:blipFill>
        </p:spPr>
      </p:sp>
      <p:grpSp>
        <p:nvGrpSpPr>
          <p:cNvPr id="19" name="Group 19"/>
          <p:cNvGrpSpPr/>
          <p:nvPr/>
        </p:nvGrpSpPr>
        <p:grpSpPr>
          <a:xfrm>
            <a:off x="17259676" y="9258300"/>
            <a:ext cx="827951" cy="82795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28</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0757" y="1615585"/>
            <a:ext cx="1174884" cy="1118289"/>
          </a:xfrm>
          <a:custGeom>
            <a:avLst/>
            <a:gdLst/>
            <a:ahLst/>
            <a:cxnLst/>
            <a:rect l="l" t="t" r="r" b="b"/>
            <a:pathLst>
              <a:path w="1174884" h="1118289">
                <a:moveTo>
                  <a:pt x="0" y="0"/>
                </a:moveTo>
                <a:lnTo>
                  <a:pt x="1174884" y="0"/>
                </a:lnTo>
                <a:lnTo>
                  <a:pt x="1174884" y="1118289"/>
                </a:lnTo>
                <a:lnTo>
                  <a:pt x="0" y="1118289"/>
                </a:lnTo>
                <a:lnTo>
                  <a:pt x="0" y="0"/>
                </a:lnTo>
                <a:close/>
              </a:path>
            </a:pathLst>
          </a:custGeom>
          <a:blipFill>
            <a:blip r:embed="rId2"/>
            <a:stretch>
              <a:fillRect b="-15192"/>
            </a:stretch>
          </a:blipFill>
        </p:spPr>
      </p:sp>
      <p:sp>
        <p:nvSpPr>
          <p:cNvPr id="3" name="Freeform 3"/>
          <p:cNvSpPr/>
          <p:nvPr/>
        </p:nvSpPr>
        <p:spPr>
          <a:xfrm>
            <a:off x="1002371" y="3114675"/>
            <a:ext cx="1582630" cy="2029649"/>
          </a:xfrm>
          <a:custGeom>
            <a:avLst/>
            <a:gdLst/>
            <a:ahLst/>
            <a:cxnLst/>
            <a:rect l="l" t="t" r="r" b="b"/>
            <a:pathLst>
              <a:path w="1582630" h="2029649">
                <a:moveTo>
                  <a:pt x="0" y="0"/>
                </a:moveTo>
                <a:lnTo>
                  <a:pt x="1582630" y="0"/>
                </a:lnTo>
                <a:lnTo>
                  <a:pt x="1582630" y="2029649"/>
                </a:lnTo>
                <a:lnTo>
                  <a:pt x="0" y="2029649"/>
                </a:lnTo>
                <a:lnTo>
                  <a:pt x="0" y="0"/>
                </a:lnTo>
                <a:close/>
              </a:path>
            </a:pathLst>
          </a:custGeom>
          <a:blipFill>
            <a:blip r:embed="rId3"/>
            <a:stretch>
              <a:fillRect/>
            </a:stretch>
          </a:blipFill>
        </p:spPr>
      </p:sp>
      <p:sp>
        <p:nvSpPr>
          <p:cNvPr id="4" name="Freeform 4"/>
          <p:cNvSpPr/>
          <p:nvPr/>
        </p:nvSpPr>
        <p:spPr>
          <a:xfrm>
            <a:off x="723773" y="5582064"/>
            <a:ext cx="2547571" cy="1204976"/>
          </a:xfrm>
          <a:custGeom>
            <a:avLst/>
            <a:gdLst/>
            <a:ahLst/>
            <a:cxnLst/>
            <a:rect l="l" t="t" r="r" b="b"/>
            <a:pathLst>
              <a:path w="2547571" h="1204976">
                <a:moveTo>
                  <a:pt x="0" y="0"/>
                </a:moveTo>
                <a:lnTo>
                  <a:pt x="2547572" y="0"/>
                </a:lnTo>
                <a:lnTo>
                  <a:pt x="2547572" y="1204976"/>
                </a:lnTo>
                <a:lnTo>
                  <a:pt x="0" y="1204976"/>
                </a:lnTo>
                <a:lnTo>
                  <a:pt x="0" y="0"/>
                </a:lnTo>
                <a:close/>
              </a:path>
            </a:pathLst>
          </a:custGeom>
          <a:blipFill>
            <a:blip r:embed="rId4"/>
            <a:stretch>
              <a:fillRect l="-6144" r="-3840"/>
            </a:stretch>
          </a:blipFill>
        </p:spPr>
      </p:sp>
      <p:sp>
        <p:nvSpPr>
          <p:cNvPr id="5" name="Freeform 5"/>
          <p:cNvSpPr/>
          <p:nvPr/>
        </p:nvSpPr>
        <p:spPr>
          <a:xfrm>
            <a:off x="723773" y="8009290"/>
            <a:ext cx="2412511" cy="1198356"/>
          </a:xfrm>
          <a:custGeom>
            <a:avLst/>
            <a:gdLst/>
            <a:ahLst/>
            <a:cxnLst/>
            <a:rect l="l" t="t" r="r" b="b"/>
            <a:pathLst>
              <a:path w="2412511" h="1198356">
                <a:moveTo>
                  <a:pt x="0" y="0"/>
                </a:moveTo>
                <a:lnTo>
                  <a:pt x="2412511" y="0"/>
                </a:lnTo>
                <a:lnTo>
                  <a:pt x="2412511" y="1198356"/>
                </a:lnTo>
                <a:lnTo>
                  <a:pt x="0" y="1198356"/>
                </a:lnTo>
                <a:lnTo>
                  <a:pt x="0" y="0"/>
                </a:lnTo>
                <a:close/>
              </a:path>
            </a:pathLst>
          </a:custGeom>
          <a:blipFill>
            <a:blip r:embed="rId5"/>
            <a:stretch>
              <a:fillRect l="-5598" r="-4785"/>
            </a:stretch>
          </a:blipFill>
        </p:spPr>
      </p:sp>
      <p:sp>
        <p:nvSpPr>
          <p:cNvPr id="6" name="Freeform 6"/>
          <p:cNvSpPr/>
          <p:nvPr/>
        </p:nvSpPr>
        <p:spPr>
          <a:xfrm>
            <a:off x="9611986" y="2549595"/>
            <a:ext cx="2253621" cy="1997271"/>
          </a:xfrm>
          <a:custGeom>
            <a:avLst/>
            <a:gdLst/>
            <a:ahLst/>
            <a:cxnLst/>
            <a:rect l="l" t="t" r="r" b="b"/>
            <a:pathLst>
              <a:path w="2253621" h="1997271">
                <a:moveTo>
                  <a:pt x="0" y="0"/>
                </a:moveTo>
                <a:lnTo>
                  <a:pt x="2253621" y="0"/>
                </a:lnTo>
                <a:lnTo>
                  <a:pt x="2253621" y="1997271"/>
                </a:lnTo>
                <a:lnTo>
                  <a:pt x="0" y="1997271"/>
                </a:lnTo>
                <a:lnTo>
                  <a:pt x="0" y="0"/>
                </a:lnTo>
                <a:close/>
              </a:path>
            </a:pathLst>
          </a:custGeom>
          <a:blipFill>
            <a:blip r:embed="rId6"/>
            <a:stretch>
              <a:fillRect b="-24279"/>
            </a:stretch>
          </a:blipFill>
          <a:ln cap="sq">
            <a:noFill/>
            <a:prstDash val="solid"/>
            <a:miter/>
          </a:ln>
        </p:spPr>
      </p:sp>
      <p:sp>
        <p:nvSpPr>
          <p:cNvPr id="7" name="Freeform 7"/>
          <p:cNvSpPr/>
          <p:nvPr/>
        </p:nvSpPr>
        <p:spPr>
          <a:xfrm>
            <a:off x="9850988" y="7449399"/>
            <a:ext cx="2109125" cy="1758247"/>
          </a:xfrm>
          <a:custGeom>
            <a:avLst/>
            <a:gdLst/>
            <a:ahLst/>
            <a:cxnLst/>
            <a:rect l="l" t="t" r="r" b="b"/>
            <a:pathLst>
              <a:path w="2109125" h="1758247">
                <a:moveTo>
                  <a:pt x="0" y="0"/>
                </a:moveTo>
                <a:lnTo>
                  <a:pt x="2109125" y="0"/>
                </a:lnTo>
                <a:lnTo>
                  <a:pt x="2109125" y="1758247"/>
                </a:lnTo>
                <a:lnTo>
                  <a:pt x="0" y="1758247"/>
                </a:lnTo>
                <a:lnTo>
                  <a:pt x="0" y="0"/>
                </a:lnTo>
                <a:close/>
              </a:path>
            </a:pathLst>
          </a:custGeom>
          <a:blipFill>
            <a:blip r:embed="rId7"/>
            <a:stretch>
              <a:fillRect/>
            </a:stretch>
          </a:blipFill>
        </p:spPr>
      </p:sp>
      <p:sp>
        <p:nvSpPr>
          <p:cNvPr id="8" name="Freeform 8"/>
          <p:cNvSpPr/>
          <p:nvPr/>
        </p:nvSpPr>
        <p:spPr>
          <a:xfrm>
            <a:off x="9611986" y="5081536"/>
            <a:ext cx="2253621" cy="1511035"/>
          </a:xfrm>
          <a:custGeom>
            <a:avLst/>
            <a:gdLst/>
            <a:ahLst/>
            <a:cxnLst/>
            <a:rect l="l" t="t" r="r" b="b"/>
            <a:pathLst>
              <a:path w="2253621" h="1511035">
                <a:moveTo>
                  <a:pt x="0" y="0"/>
                </a:moveTo>
                <a:lnTo>
                  <a:pt x="2253621" y="0"/>
                </a:lnTo>
                <a:lnTo>
                  <a:pt x="2253621" y="1511035"/>
                </a:lnTo>
                <a:lnTo>
                  <a:pt x="0" y="1511035"/>
                </a:lnTo>
                <a:lnTo>
                  <a:pt x="0" y="0"/>
                </a:lnTo>
                <a:close/>
              </a:path>
            </a:pathLst>
          </a:custGeom>
          <a:blipFill>
            <a:blip r:embed="rId8"/>
            <a:stretch>
              <a:fillRect/>
            </a:stretch>
          </a:blipFill>
        </p:spPr>
      </p:sp>
      <p:grpSp>
        <p:nvGrpSpPr>
          <p:cNvPr id="9" name="Group 9"/>
          <p:cNvGrpSpPr/>
          <p:nvPr/>
        </p:nvGrpSpPr>
        <p:grpSpPr>
          <a:xfrm>
            <a:off x="3271345" y="3506476"/>
            <a:ext cx="5873916" cy="1040389"/>
            <a:chOff x="0" y="0"/>
            <a:chExt cx="1547040" cy="274012"/>
          </a:xfrm>
        </p:grpSpPr>
        <p:sp>
          <p:nvSpPr>
            <p:cNvPr id="10" name="Freeform 10"/>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11" name="TextBox 11"/>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Outils du Pipeline ETL : Python, Snowflake, Power BI</a:t>
            </a:r>
          </a:p>
        </p:txBody>
      </p:sp>
      <p:sp>
        <p:nvSpPr>
          <p:cNvPr id="13" name="TextBox 13"/>
          <p:cNvSpPr txBox="1"/>
          <p:nvPr/>
        </p:nvSpPr>
        <p:spPr>
          <a:xfrm>
            <a:off x="3919016" y="2005593"/>
            <a:ext cx="12029659" cy="481330"/>
          </a:xfrm>
          <a:prstGeom prst="rect">
            <a:avLst/>
          </a:prstGeom>
        </p:spPr>
        <p:txBody>
          <a:bodyPr lIns="0" tIns="0" rIns="0" bIns="0" rtlCol="0" anchor="t">
            <a:spAutoFit/>
          </a:bodyPr>
          <a:lstStyle/>
          <a:p>
            <a:pPr algn="l">
              <a:lnSpc>
                <a:spcPts val="3559"/>
              </a:lnSpc>
            </a:pPr>
            <a:r>
              <a:rPr lang="en-US" sz="3999" b="1">
                <a:solidFill>
                  <a:srgbClr val="00B2FF"/>
                </a:solidFill>
                <a:latin typeface="Montserrat Bold"/>
                <a:ea typeface="Montserrat Bold"/>
                <a:cs typeface="Montserrat Bold"/>
                <a:sym typeface="Montserrat Bold"/>
              </a:rPr>
              <a:t>Python pour l’extraction et la transformation</a:t>
            </a:r>
          </a:p>
        </p:txBody>
      </p:sp>
      <p:sp>
        <p:nvSpPr>
          <p:cNvPr id="14" name="TextBox 14"/>
          <p:cNvSpPr txBox="1"/>
          <p:nvPr/>
        </p:nvSpPr>
        <p:spPr>
          <a:xfrm>
            <a:off x="3606243" y="3764481"/>
            <a:ext cx="5113139" cy="3962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Extraction de données via des API</a:t>
            </a:r>
          </a:p>
        </p:txBody>
      </p:sp>
      <p:grpSp>
        <p:nvGrpSpPr>
          <p:cNvPr id="15" name="Group 15"/>
          <p:cNvGrpSpPr/>
          <p:nvPr/>
        </p:nvGrpSpPr>
        <p:grpSpPr>
          <a:xfrm>
            <a:off x="3271345" y="5640966"/>
            <a:ext cx="5873916" cy="1040389"/>
            <a:chOff x="0" y="0"/>
            <a:chExt cx="1547040" cy="274012"/>
          </a:xfrm>
        </p:grpSpPr>
        <p:sp>
          <p:nvSpPr>
            <p:cNvPr id="16" name="Freeform 16"/>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17" name="TextBox 17"/>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3606243" y="5798954"/>
            <a:ext cx="5335288" cy="8153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Scraping d’articles et d’actualités en temps réel</a:t>
            </a:r>
          </a:p>
        </p:txBody>
      </p:sp>
      <p:grpSp>
        <p:nvGrpSpPr>
          <p:cNvPr id="19" name="Group 19"/>
          <p:cNvGrpSpPr/>
          <p:nvPr/>
        </p:nvGrpSpPr>
        <p:grpSpPr>
          <a:xfrm>
            <a:off x="3271345" y="7982588"/>
            <a:ext cx="5873916" cy="1040389"/>
            <a:chOff x="0" y="0"/>
            <a:chExt cx="1547040" cy="274012"/>
          </a:xfrm>
        </p:grpSpPr>
        <p:sp>
          <p:nvSpPr>
            <p:cNvPr id="20" name="Freeform 20"/>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21" name="TextBox 21"/>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3553643" y="8076063"/>
            <a:ext cx="5440489" cy="8153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Manipulation numérique, calculs matriciels,...</a:t>
            </a:r>
          </a:p>
        </p:txBody>
      </p:sp>
      <p:grpSp>
        <p:nvGrpSpPr>
          <p:cNvPr id="23" name="Group 23"/>
          <p:cNvGrpSpPr/>
          <p:nvPr/>
        </p:nvGrpSpPr>
        <p:grpSpPr>
          <a:xfrm>
            <a:off x="12332332" y="8009290"/>
            <a:ext cx="5873916" cy="1040389"/>
            <a:chOff x="0" y="0"/>
            <a:chExt cx="1547040" cy="274012"/>
          </a:xfrm>
        </p:grpSpPr>
        <p:sp>
          <p:nvSpPr>
            <p:cNvPr id="24" name="Freeform 24"/>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25" name="TextBox 25"/>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grpSp>
        <p:nvGrpSpPr>
          <p:cNvPr id="26" name="Group 26"/>
          <p:cNvGrpSpPr/>
          <p:nvPr/>
        </p:nvGrpSpPr>
        <p:grpSpPr>
          <a:xfrm>
            <a:off x="12332332" y="5640966"/>
            <a:ext cx="5873916" cy="1040389"/>
            <a:chOff x="0" y="0"/>
            <a:chExt cx="1547040" cy="274012"/>
          </a:xfrm>
        </p:grpSpPr>
        <p:sp>
          <p:nvSpPr>
            <p:cNvPr id="27" name="Freeform 27"/>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28" name="TextBox 28"/>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grpSp>
        <p:nvGrpSpPr>
          <p:cNvPr id="29" name="Group 29"/>
          <p:cNvGrpSpPr/>
          <p:nvPr/>
        </p:nvGrpSpPr>
        <p:grpSpPr>
          <a:xfrm>
            <a:off x="12251152" y="3506476"/>
            <a:ext cx="5873916" cy="1040389"/>
            <a:chOff x="0" y="0"/>
            <a:chExt cx="1547040" cy="274012"/>
          </a:xfrm>
        </p:grpSpPr>
        <p:sp>
          <p:nvSpPr>
            <p:cNvPr id="30" name="Freeform 30"/>
            <p:cNvSpPr/>
            <p:nvPr/>
          </p:nvSpPr>
          <p:spPr>
            <a:xfrm>
              <a:off x="0" y="0"/>
              <a:ext cx="1547040" cy="274012"/>
            </a:xfrm>
            <a:custGeom>
              <a:avLst/>
              <a:gdLst/>
              <a:ahLst/>
              <a:cxnLst/>
              <a:rect l="l" t="t" r="r" b="b"/>
              <a:pathLst>
                <a:path w="1547040" h="274012">
                  <a:moveTo>
                    <a:pt x="67219" y="0"/>
                  </a:moveTo>
                  <a:lnTo>
                    <a:pt x="1479821" y="0"/>
                  </a:lnTo>
                  <a:cubicBezTo>
                    <a:pt x="1516945" y="0"/>
                    <a:pt x="1547040" y="30095"/>
                    <a:pt x="1547040" y="67219"/>
                  </a:cubicBezTo>
                  <a:lnTo>
                    <a:pt x="1547040" y="206793"/>
                  </a:lnTo>
                  <a:cubicBezTo>
                    <a:pt x="1547040" y="243917"/>
                    <a:pt x="1516945" y="274012"/>
                    <a:pt x="1479821" y="274012"/>
                  </a:cubicBezTo>
                  <a:lnTo>
                    <a:pt x="67219" y="274012"/>
                  </a:lnTo>
                  <a:cubicBezTo>
                    <a:pt x="30095" y="274012"/>
                    <a:pt x="0" y="243917"/>
                    <a:pt x="0" y="206793"/>
                  </a:cubicBezTo>
                  <a:lnTo>
                    <a:pt x="0" y="67219"/>
                  </a:lnTo>
                  <a:cubicBezTo>
                    <a:pt x="0" y="30095"/>
                    <a:pt x="30095" y="0"/>
                    <a:pt x="67219" y="0"/>
                  </a:cubicBezTo>
                  <a:close/>
                </a:path>
              </a:pathLst>
            </a:custGeom>
            <a:solidFill>
              <a:srgbClr val="8AB8E1"/>
            </a:solidFill>
          </p:spPr>
        </p:sp>
        <p:sp>
          <p:nvSpPr>
            <p:cNvPr id="31" name="TextBox 31"/>
            <p:cNvSpPr txBox="1"/>
            <p:nvPr/>
          </p:nvSpPr>
          <p:spPr>
            <a:xfrm>
              <a:off x="0" y="-38100"/>
              <a:ext cx="1547040" cy="312112"/>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12665840" y="8102764"/>
            <a:ext cx="5206901" cy="8153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Analyse des sentiments et détection de motifs complexes.</a:t>
            </a:r>
          </a:p>
        </p:txBody>
      </p:sp>
      <p:sp>
        <p:nvSpPr>
          <p:cNvPr id="33" name="TextBox 33"/>
          <p:cNvSpPr txBox="1"/>
          <p:nvPr/>
        </p:nvSpPr>
        <p:spPr>
          <a:xfrm>
            <a:off x="12665840" y="5734440"/>
            <a:ext cx="5459229" cy="8153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Modèles de ML pour classification et détection de tendances.</a:t>
            </a:r>
          </a:p>
        </p:txBody>
      </p:sp>
      <p:sp>
        <p:nvSpPr>
          <p:cNvPr id="34" name="TextBox 34"/>
          <p:cNvSpPr txBox="1"/>
          <p:nvPr/>
        </p:nvSpPr>
        <p:spPr>
          <a:xfrm>
            <a:off x="12665840" y="3617731"/>
            <a:ext cx="5206901" cy="815340"/>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FFFFF"/>
                </a:solidFill>
                <a:latin typeface="Open Sans Bold"/>
                <a:ea typeface="Open Sans Bold"/>
                <a:cs typeface="Open Sans Bold"/>
                <a:sym typeface="Open Sans Bold"/>
              </a:rPr>
              <a:t>Nettoyage et préparation des données.</a:t>
            </a:r>
          </a:p>
        </p:txBody>
      </p:sp>
      <p:sp>
        <p:nvSpPr>
          <p:cNvPr id="35" name="Freeform 35"/>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9"/>
            <a:stretch>
              <a:fillRect/>
            </a:stretch>
          </a:blipFill>
        </p:spPr>
      </p:sp>
      <p:grpSp>
        <p:nvGrpSpPr>
          <p:cNvPr id="36" name="Group 36"/>
          <p:cNvGrpSpPr/>
          <p:nvPr/>
        </p:nvGrpSpPr>
        <p:grpSpPr>
          <a:xfrm>
            <a:off x="17259676" y="9258300"/>
            <a:ext cx="827951" cy="8279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29</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4971" y="3480320"/>
            <a:ext cx="399158" cy="3991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CC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9435082" y="2078155"/>
            <a:ext cx="7824218" cy="7616386"/>
          </a:xfrm>
          <a:custGeom>
            <a:avLst/>
            <a:gdLst/>
            <a:ahLst/>
            <a:cxnLst/>
            <a:rect l="l" t="t" r="r" b="b"/>
            <a:pathLst>
              <a:path w="7824218" h="7616386">
                <a:moveTo>
                  <a:pt x="0" y="0"/>
                </a:moveTo>
                <a:lnTo>
                  <a:pt x="7824218" y="0"/>
                </a:lnTo>
                <a:lnTo>
                  <a:pt x="7824218" y="7616385"/>
                </a:lnTo>
                <a:lnTo>
                  <a:pt x="0" y="7616385"/>
                </a:lnTo>
                <a:lnTo>
                  <a:pt x="0" y="0"/>
                </a:lnTo>
                <a:close/>
              </a:path>
            </a:pathLst>
          </a:custGeom>
          <a:blipFill>
            <a:blip r:embed="rId3"/>
            <a:stretch>
              <a:fillRect l="-5879"/>
            </a:stretch>
          </a:blipFill>
        </p:spPr>
      </p:sp>
      <p:grpSp>
        <p:nvGrpSpPr>
          <p:cNvPr id="7" name="Group 7"/>
          <p:cNvGrpSpPr/>
          <p:nvPr/>
        </p:nvGrpSpPr>
        <p:grpSpPr>
          <a:xfrm>
            <a:off x="1714971" y="4847398"/>
            <a:ext cx="399158" cy="39915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D5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4"/>
            <a:stretch>
              <a:fillRect/>
            </a:stretch>
          </a:blipFill>
        </p:spPr>
      </p:sp>
      <p:grpSp>
        <p:nvGrpSpPr>
          <p:cNvPr id="11" name="Group 11"/>
          <p:cNvGrpSpPr/>
          <p:nvPr/>
        </p:nvGrpSpPr>
        <p:grpSpPr>
          <a:xfrm>
            <a:off x="17259676" y="9258300"/>
            <a:ext cx="827951" cy="8279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a:t>
              </a:r>
            </a:p>
          </p:txBody>
        </p:sp>
      </p:grpSp>
      <p:sp>
        <p:nvSpPr>
          <p:cNvPr id="14" name="TextBox 14"/>
          <p:cNvSpPr txBox="1"/>
          <p:nvPr/>
        </p:nvSpPr>
        <p:spPr>
          <a:xfrm>
            <a:off x="17259676" y="678211"/>
            <a:ext cx="760136"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04</a:t>
            </a:r>
          </a:p>
        </p:txBody>
      </p:sp>
      <p:sp>
        <p:nvSpPr>
          <p:cNvPr id="15" name="TextBox 15"/>
          <p:cNvSpPr txBox="1"/>
          <p:nvPr/>
        </p:nvSpPr>
        <p:spPr>
          <a:xfrm>
            <a:off x="2533229" y="3362412"/>
            <a:ext cx="5916068" cy="1029440"/>
          </a:xfrm>
          <a:prstGeom prst="rect">
            <a:avLst/>
          </a:prstGeom>
        </p:spPr>
        <p:txBody>
          <a:bodyPr lIns="0" tIns="0" rIns="0" bIns="0" rtlCol="0" anchor="t">
            <a:spAutoFit/>
          </a:bodyPr>
          <a:lstStyle/>
          <a:p>
            <a:pPr algn="l">
              <a:lnSpc>
                <a:spcPts val="4159"/>
              </a:lnSpc>
              <a:spcBef>
                <a:spcPct val="0"/>
              </a:spcBef>
            </a:pPr>
            <a:r>
              <a:rPr lang="en-US" sz="2970" b="1">
                <a:solidFill>
                  <a:srgbClr val="000000"/>
                </a:solidFill>
                <a:latin typeface="Montserrat Medium"/>
                <a:ea typeface="Montserrat Medium"/>
                <a:cs typeface="Montserrat Medium"/>
                <a:sym typeface="Montserrat Medium"/>
              </a:rPr>
              <a:t>Resources et services informatique louer via Internet</a:t>
            </a:r>
          </a:p>
        </p:txBody>
      </p:sp>
      <p:sp>
        <p:nvSpPr>
          <p:cNvPr id="16" name="TextBox 16"/>
          <p:cNvSpPr txBox="1"/>
          <p:nvPr/>
        </p:nvSpPr>
        <p:spPr>
          <a:xfrm>
            <a:off x="2533229" y="4790248"/>
            <a:ext cx="6083338" cy="2077190"/>
          </a:xfrm>
          <a:prstGeom prst="rect">
            <a:avLst/>
          </a:prstGeom>
        </p:spPr>
        <p:txBody>
          <a:bodyPr lIns="0" tIns="0" rIns="0" bIns="0" rtlCol="0" anchor="t">
            <a:spAutoFit/>
          </a:bodyPr>
          <a:lstStyle/>
          <a:p>
            <a:pPr algn="l">
              <a:lnSpc>
                <a:spcPts val="4159"/>
              </a:lnSpc>
              <a:spcBef>
                <a:spcPct val="0"/>
              </a:spcBef>
            </a:pPr>
            <a:r>
              <a:rPr lang="en-US" sz="2970" b="1">
                <a:solidFill>
                  <a:srgbClr val="000000"/>
                </a:solidFill>
                <a:latin typeface="Montserrat Medium"/>
                <a:ea typeface="Montserrat Medium"/>
                <a:cs typeface="Montserrat Medium"/>
                <a:sym typeface="Montserrat Medium"/>
              </a:rPr>
              <a:t>Les services et ressources comme machine virtuelle, base de données, Hébergement d’applications...</a:t>
            </a:r>
          </a:p>
        </p:txBody>
      </p:sp>
      <p:sp>
        <p:nvSpPr>
          <p:cNvPr id="17" name="TextBox 17"/>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C’est quoi le cloud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0571" y="1603100"/>
            <a:ext cx="1978445" cy="1113989"/>
          </a:xfrm>
          <a:custGeom>
            <a:avLst/>
            <a:gdLst/>
            <a:ahLst/>
            <a:cxnLst/>
            <a:rect l="l" t="t" r="r" b="b"/>
            <a:pathLst>
              <a:path w="1978445" h="1113989">
                <a:moveTo>
                  <a:pt x="0" y="0"/>
                </a:moveTo>
                <a:lnTo>
                  <a:pt x="1978445" y="0"/>
                </a:lnTo>
                <a:lnTo>
                  <a:pt x="1978445" y="1113989"/>
                </a:lnTo>
                <a:lnTo>
                  <a:pt x="0" y="1113989"/>
                </a:lnTo>
                <a:lnTo>
                  <a:pt x="0" y="0"/>
                </a:lnTo>
                <a:close/>
              </a:path>
            </a:pathLst>
          </a:custGeom>
          <a:blipFill>
            <a:blip r:embed="rId2"/>
            <a:stretch>
              <a:fillRect/>
            </a:stretch>
          </a:blipFill>
        </p:spPr>
      </p:sp>
      <p:sp>
        <p:nvSpPr>
          <p:cNvPr id="3" name="Freeform 3"/>
          <p:cNvSpPr/>
          <p:nvPr/>
        </p:nvSpPr>
        <p:spPr>
          <a:xfrm>
            <a:off x="0" y="3031118"/>
            <a:ext cx="3353511" cy="6878998"/>
          </a:xfrm>
          <a:custGeom>
            <a:avLst/>
            <a:gdLst/>
            <a:ahLst/>
            <a:cxnLst/>
            <a:rect l="l" t="t" r="r" b="b"/>
            <a:pathLst>
              <a:path w="3353511" h="6878998">
                <a:moveTo>
                  <a:pt x="0" y="0"/>
                </a:moveTo>
                <a:lnTo>
                  <a:pt x="3353511" y="0"/>
                </a:lnTo>
                <a:lnTo>
                  <a:pt x="3353511" y="6878997"/>
                </a:lnTo>
                <a:lnTo>
                  <a:pt x="0" y="6878997"/>
                </a:lnTo>
                <a:lnTo>
                  <a:pt x="0" y="0"/>
                </a:lnTo>
                <a:close/>
              </a:path>
            </a:pathLst>
          </a:custGeom>
          <a:blipFill>
            <a:blip r:embed="rId3"/>
            <a:stretch>
              <a:fillRect/>
            </a:stretch>
          </a:blipFill>
          <a:ln cap="rnd">
            <a:noFill/>
            <a:prstDash val="solid"/>
            <a:round/>
          </a:ln>
        </p:spPr>
      </p:sp>
      <p:sp>
        <p:nvSpPr>
          <p:cNvPr id="4" name="TextBox 4"/>
          <p:cNvSpPr txBox="1"/>
          <p:nvPr/>
        </p:nvSpPr>
        <p:spPr>
          <a:xfrm>
            <a:off x="2410757" y="3286371"/>
            <a:ext cx="14665459"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Entrepôt de données cloud : Stockage et gestion des données à grande échelle.</a:t>
            </a:r>
          </a:p>
        </p:txBody>
      </p:sp>
      <p:sp>
        <p:nvSpPr>
          <p:cNvPr id="5" name="Freeform 5"/>
          <p:cNvSpPr/>
          <p:nvPr/>
        </p:nvSpPr>
        <p:spPr>
          <a:xfrm rot="-5400000">
            <a:off x="-2132889" y="4708804"/>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410757" y="9179882"/>
            <a:ext cx="11424404"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Partage de données : Collaboration et accès sécurisé en temps réel.</a:t>
            </a:r>
          </a:p>
        </p:txBody>
      </p:sp>
      <p:sp>
        <p:nvSpPr>
          <p:cNvPr id="7" name="TextBox 7"/>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Outils du Pipeline ETL : Python, Snowflake, Power BI</a:t>
            </a:r>
          </a:p>
        </p:txBody>
      </p:sp>
      <p:sp>
        <p:nvSpPr>
          <p:cNvPr id="8" name="TextBox 8"/>
          <p:cNvSpPr txBox="1"/>
          <p:nvPr/>
        </p:nvSpPr>
        <p:spPr>
          <a:xfrm>
            <a:off x="3919016" y="1977018"/>
            <a:ext cx="13340284"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Snowflake pour le chargement (et transformation avancée)</a:t>
            </a:r>
          </a:p>
        </p:txBody>
      </p:sp>
      <p:sp>
        <p:nvSpPr>
          <p:cNvPr id="9" name="TextBox 9"/>
          <p:cNvSpPr txBox="1"/>
          <p:nvPr/>
        </p:nvSpPr>
        <p:spPr>
          <a:xfrm>
            <a:off x="3170371" y="4004912"/>
            <a:ext cx="12439137"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Scalabilité automatique : Adapte les ressources en fonction de la charge.</a:t>
            </a:r>
          </a:p>
        </p:txBody>
      </p:sp>
      <p:sp>
        <p:nvSpPr>
          <p:cNvPr id="10" name="TextBox 10"/>
          <p:cNvSpPr txBox="1"/>
          <p:nvPr/>
        </p:nvSpPr>
        <p:spPr>
          <a:xfrm>
            <a:off x="3645034" y="4994242"/>
            <a:ext cx="11046457"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Supporte les requêtes SQL : Manipulation et analyse des données.</a:t>
            </a:r>
          </a:p>
        </p:txBody>
      </p:sp>
      <p:sp>
        <p:nvSpPr>
          <p:cNvPr id="11" name="TextBox 11"/>
          <p:cNvSpPr txBox="1"/>
          <p:nvPr/>
        </p:nvSpPr>
        <p:spPr>
          <a:xfrm>
            <a:off x="3645034" y="7468202"/>
            <a:ext cx="13027381"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Séparation stockage/compute : Optimisation des coûts et des performances.</a:t>
            </a:r>
          </a:p>
        </p:txBody>
      </p:sp>
      <p:sp>
        <p:nvSpPr>
          <p:cNvPr id="12" name="TextBox 12"/>
          <p:cNvSpPr txBox="1"/>
          <p:nvPr/>
        </p:nvSpPr>
        <p:spPr>
          <a:xfrm>
            <a:off x="3780612" y="6288372"/>
            <a:ext cx="11331205"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Sécurité avancée :Chiffrement des données et gestion des accès.</a:t>
            </a:r>
          </a:p>
        </p:txBody>
      </p:sp>
      <p:sp>
        <p:nvSpPr>
          <p:cNvPr id="13" name="TextBox 13"/>
          <p:cNvSpPr txBox="1"/>
          <p:nvPr/>
        </p:nvSpPr>
        <p:spPr>
          <a:xfrm>
            <a:off x="3170371" y="8324181"/>
            <a:ext cx="12646622" cy="441325"/>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Poppins Medium"/>
                <a:ea typeface="Poppins Medium"/>
                <a:cs typeface="Poppins Medium"/>
                <a:sym typeface="Poppins Medium"/>
              </a:rPr>
              <a:t>Intégration facile : Compatible avec divers outils BI et plateformes cloud.</a:t>
            </a:r>
          </a:p>
        </p:txBody>
      </p:sp>
      <p:sp>
        <p:nvSpPr>
          <p:cNvPr id="14" name="Freeform 14"/>
          <p:cNvSpPr/>
          <p:nvPr/>
        </p:nvSpPr>
        <p:spPr>
          <a:xfrm rot="-5400000">
            <a:off x="-1661017" y="5305987"/>
            <a:ext cx="4890630" cy="2445315"/>
          </a:xfrm>
          <a:custGeom>
            <a:avLst/>
            <a:gdLst/>
            <a:ahLst/>
            <a:cxnLst/>
            <a:rect l="l" t="t" r="r" b="b"/>
            <a:pathLst>
              <a:path w="4890630" h="2445315">
                <a:moveTo>
                  <a:pt x="0" y="0"/>
                </a:moveTo>
                <a:lnTo>
                  <a:pt x="4890630" y="0"/>
                </a:lnTo>
                <a:lnTo>
                  <a:pt x="4890630" y="2445315"/>
                </a:lnTo>
                <a:lnTo>
                  <a:pt x="0" y="2445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5400000">
            <a:off x="-1389965" y="5722423"/>
            <a:ext cx="3224887" cy="1612444"/>
          </a:xfrm>
          <a:custGeom>
            <a:avLst/>
            <a:gdLst/>
            <a:ahLst/>
            <a:cxnLst/>
            <a:rect l="l" t="t" r="r" b="b"/>
            <a:pathLst>
              <a:path w="3224887" h="1612444">
                <a:moveTo>
                  <a:pt x="0" y="0"/>
                </a:moveTo>
                <a:lnTo>
                  <a:pt x="3224887" y="0"/>
                </a:lnTo>
                <a:lnTo>
                  <a:pt x="3224887" y="1612443"/>
                </a:lnTo>
                <a:lnTo>
                  <a:pt x="0" y="1612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6"/>
            <a:stretch>
              <a:fillRect/>
            </a:stretch>
          </a:blipFill>
        </p:spPr>
      </p:sp>
      <p:grpSp>
        <p:nvGrpSpPr>
          <p:cNvPr id="17" name="Group 17"/>
          <p:cNvGrpSpPr/>
          <p:nvPr/>
        </p:nvGrpSpPr>
        <p:grpSpPr>
          <a:xfrm>
            <a:off x="17259676" y="9258300"/>
            <a:ext cx="827951" cy="8279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30</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6956" y="1392263"/>
            <a:ext cx="2157405" cy="1211516"/>
          </a:xfrm>
          <a:custGeom>
            <a:avLst/>
            <a:gdLst/>
            <a:ahLst/>
            <a:cxnLst/>
            <a:rect l="l" t="t" r="r" b="b"/>
            <a:pathLst>
              <a:path w="2157405" h="1211516">
                <a:moveTo>
                  <a:pt x="0" y="0"/>
                </a:moveTo>
                <a:lnTo>
                  <a:pt x="2157405" y="0"/>
                </a:lnTo>
                <a:lnTo>
                  <a:pt x="2157405" y="1211516"/>
                </a:lnTo>
                <a:lnTo>
                  <a:pt x="0" y="1211516"/>
                </a:lnTo>
                <a:lnTo>
                  <a:pt x="0" y="0"/>
                </a:lnTo>
                <a:close/>
              </a:path>
            </a:pathLst>
          </a:custGeom>
          <a:blipFill>
            <a:blip r:embed="rId2"/>
            <a:stretch>
              <a:fillRect/>
            </a:stretch>
          </a:blipFill>
        </p:spPr>
      </p:sp>
      <p:sp>
        <p:nvSpPr>
          <p:cNvPr id="3" name="Freeform 3"/>
          <p:cNvSpPr/>
          <p:nvPr/>
        </p:nvSpPr>
        <p:spPr>
          <a:xfrm>
            <a:off x="11356178" y="3644408"/>
            <a:ext cx="2026826" cy="2026826"/>
          </a:xfrm>
          <a:custGeom>
            <a:avLst/>
            <a:gdLst/>
            <a:ahLst/>
            <a:cxnLst/>
            <a:rect l="l" t="t" r="r" b="b"/>
            <a:pathLst>
              <a:path w="2026826" h="2026826">
                <a:moveTo>
                  <a:pt x="0" y="0"/>
                </a:moveTo>
                <a:lnTo>
                  <a:pt x="2026826" y="0"/>
                </a:lnTo>
                <a:lnTo>
                  <a:pt x="2026826" y="2026826"/>
                </a:lnTo>
                <a:lnTo>
                  <a:pt x="0" y="2026826"/>
                </a:lnTo>
                <a:lnTo>
                  <a:pt x="0" y="0"/>
                </a:lnTo>
                <a:close/>
              </a:path>
            </a:pathLst>
          </a:custGeom>
          <a:blipFill>
            <a:blip r:embed="rId3"/>
            <a:stretch>
              <a:fillRect/>
            </a:stretch>
          </a:blipFill>
        </p:spPr>
      </p:sp>
      <p:pic>
        <p:nvPicPr>
          <p:cNvPr id="4" name="Picture 4"/>
          <p:cNvPicPr>
            <a:picLocks noChangeAspect="1"/>
          </p:cNvPicPr>
          <p:nvPr/>
        </p:nvPicPr>
        <p:blipFill>
          <a:blip r:embed="rId4"/>
          <a:stretch>
            <a:fillRect/>
          </a:stretch>
        </p:blipFill>
        <p:spPr>
          <a:xfrm>
            <a:off x="10553700" y="6014920"/>
            <a:ext cx="3553086" cy="3245881"/>
          </a:xfrm>
          <a:prstGeom prst="rect">
            <a:avLst/>
          </a:prstGeom>
        </p:spPr>
      </p:pic>
      <p:sp>
        <p:nvSpPr>
          <p:cNvPr id="5" name="Freeform 5"/>
          <p:cNvSpPr/>
          <p:nvPr/>
        </p:nvSpPr>
        <p:spPr>
          <a:xfrm>
            <a:off x="14679095" y="3644408"/>
            <a:ext cx="2606203" cy="2026826"/>
          </a:xfrm>
          <a:custGeom>
            <a:avLst/>
            <a:gdLst/>
            <a:ahLst/>
            <a:cxnLst/>
            <a:rect l="l" t="t" r="r" b="b"/>
            <a:pathLst>
              <a:path w="2606203" h="2026826">
                <a:moveTo>
                  <a:pt x="0" y="0"/>
                </a:moveTo>
                <a:lnTo>
                  <a:pt x="2606204" y="0"/>
                </a:lnTo>
                <a:lnTo>
                  <a:pt x="2606204" y="2026826"/>
                </a:lnTo>
                <a:lnTo>
                  <a:pt x="0" y="2026826"/>
                </a:lnTo>
                <a:lnTo>
                  <a:pt x="0" y="0"/>
                </a:lnTo>
                <a:close/>
              </a:path>
            </a:pathLst>
          </a:custGeom>
          <a:blipFill>
            <a:blip r:embed="rId5"/>
            <a:stretch>
              <a:fillRect b="-12833"/>
            </a:stretch>
          </a:blipFill>
        </p:spPr>
      </p:sp>
      <p:sp>
        <p:nvSpPr>
          <p:cNvPr id="6" name="Freeform 6"/>
          <p:cNvSpPr/>
          <p:nvPr/>
        </p:nvSpPr>
        <p:spPr>
          <a:xfrm>
            <a:off x="14360840" y="6621706"/>
            <a:ext cx="3119367" cy="2189228"/>
          </a:xfrm>
          <a:custGeom>
            <a:avLst/>
            <a:gdLst/>
            <a:ahLst/>
            <a:cxnLst/>
            <a:rect l="l" t="t" r="r" b="b"/>
            <a:pathLst>
              <a:path w="3119367" h="2189228">
                <a:moveTo>
                  <a:pt x="0" y="0"/>
                </a:moveTo>
                <a:lnTo>
                  <a:pt x="3119367" y="0"/>
                </a:lnTo>
                <a:lnTo>
                  <a:pt x="3119367" y="2189228"/>
                </a:lnTo>
                <a:lnTo>
                  <a:pt x="0" y="21892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356587" y="3114771"/>
            <a:ext cx="10064212" cy="1712988"/>
            <a:chOff x="0" y="0"/>
            <a:chExt cx="2650657" cy="451157"/>
          </a:xfrm>
        </p:grpSpPr>
        <p:sp>
          <p:nvSpPr>
            <p:cNvPr id="8" name="Freeform 8"/>
            <p:cNvSpPr/>
            <p:nvPr/>
          </p:nvSpPr>
          <p:spPr>
            <a:xfrm>
              <a:off x="0" y="0"/>
              <a:ext cx="2650657" cy="451157"/>
            </a:xfrm>
            <a:custGeom>
              <a:avLst/>
              <a:gdLst/>
              <a:ahLst/>
              <a:cxnLst/>
              <a:rect l="l" t="t" r="r" b="b"/>
              <a:pathLst>
                <a:path w="2650657" h="451157">
                  <a:moveTo>
                    <a:pt x="11539" y="0"/>
                  </a:moveTo>
                  <a:lnTo>
                    <a:pt x="2639118" y="0"/>
                  </a:lnTo>
                  <a:cubicBezTo>
                    <a:pt x="2642178" y="0"/>
                    <a:pt x="2645113" y="1216"/>
                    <a:pt x="2647277" y="3380"/>
                  </a:cubicBezTo>
                  <a:cubicBezTo>
                    <a:pt x="2649441" y="5544"/>
                    <a:pt x="2650657" y="8479"/>
                    <a:pt x="2650657" y="11539"/>
                  </a:cubicBezTo>
                  <a:lnTo>
                    <a:pt x="2650657" y="439618"/>
                  </a:lnTo>
                  <a:cubicBezTo>
                    <a:pt x="2650657" y="442679"/>
                    <a:pt x="2649441" y="445614"/>
                    <a:pt x="2647277" y="447778"/>
                  </a:cubicBezTo>
                  <a:cubicBezTo>
                    <a:pt x="2645113" y="449942"/>
                    <a:pt x="2642178" y="451157"/>
                    <a:pt x="2639118" y="451157"/>
                  </a:cubicBezTo>
                  <a:lnTo>
                    <a:pt x="11539" y="451157"/>
                  </a:lnTo>
                  <a:cubicBezTo>
                    <a:pt x="8479" y="451157"/>
                    <a:pt x="5544" y="449942"/>
                    <a:pt x="3380" y="447778"/>
                  </a:cubicBezTo>
                  <a:cubicBezTo>
                    <a:pt x="1216" y="445614"/>
                    <a:pt x="0" y="442679"/>
                    <a:pt x="0" y="439618"/>
                  </a:cubicBezTo>
                  <a:lnTo>
                    <a:pt x="0" y="11539"/>
                  </a:lnTo>
                  <a:cubicBezTo>
                    <a:pt x="0" y="8479"/>
                    <a:pt x="1216" y="5544"/>
                    <a:pt x="3380" y="3380"/>
                  </a:cubicBezTo>
                  <a:cubicBezTo>
                    <a:pt x="5544" y="1216"/>
                    <a:pt x="8479" y="0"/>
                    <a:pt x="11539" y="0"/>
                  </a:cubicBezTo>
                  <a:close/>
                </a:path>
              </a:pathLst>
            </a:custGeom>
            <a:solidFill>
              <a:srgbClr val="006CCD"/>
            </a:solidFill>
          </p:spPr>
        </p:sp>
        <p:sp>
          <p:nvSpPr>
            <p:cNvPr id="9" name="TextBox 9"/>
            <p:cNvSpPr txBox="1"/>
            <p:nvPr/>
          </p:nvSpPr>
          <p:spPr>
            <a:xfrm>
              <a:off x="0" y="-38100"/>
              <a:ext cx="2650657" cy="489257"/>
            </a:xfrm>
            <a:prstGeom prst="rect">
              <a:avLst/>
            </a:prstGeom>
          </p:spPr>
          <p:txBody>
            <a:bodyPr lIns="50800" tIns="50800" rIns="50800" bIns="50800" rtlCol="0" anchor="ctr"/>
            <a:lstStyle/>
            <a:p>
              <a:pPr algn="ctr">
                <a:lnSpc>
                  <a:spcPts val="2199"/>
                </a:lnSpc>
              </a:pPr>
              <a:endParaRPr/>
            </a:p>
          </p:txBody>
        </p:sp>
      </p:grpSp>
      <p:sp>
        <p:nvSpPr>
          <p:cNvPr id="10" name="TextBox 10"/>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Outils du Pipeline ETL : Python, Snowflake, Power BI</a:t>
            </a:r>
          </a:p>
        </p:txBody>
      </p:sp>
      <p:sp>
        <p:nvSpPr>
          <p:cNvPr id="11" name="TextBox 11"/>
          <p:cNvSpPr txBox="1"/>
          <p:nvPr/>
        </p:nvSpPr>
        <p:spPr>
          <a:xfrm>
            <a:off x="4414237" y="2051550"/>
            <a:ext cx="8748236" cy="481330"/>
          </a:xfrm>
          <a:prstGeom prst="rect">
            <a:avLst/>
          </a:prstGeom>
        </p:spPr>
        <p:txBody>
          <a:bodyPr lIns="0" tIns="0" rIns="0" bIns="0" rtlCol="0" anchor="t">
            <a:spAutoFit/>
          </a:bodyPr>
          <a:lstStyle/>
          <a:p>
            <a:pPr algn="l">
              <a:lnSpc>
                <a:spcPts val="3559"/>
              </a:lnSpc>
            </a:pPr>
            <a:r>
              <a:rPr lang="en-US" sz="3999" b="1">
                <a:solidFill>
                  <a:srgbClr val="00B2FF"/>
                </a:solidFill>
                <a:latin typeface="Montserrat Bold"/>
                <a:ea typeface="Montserrat Bold"/>
                <a:cs typeface="Montserrat Bold"/>
                <a:sym typeface="Montserrat Bold"/>
              </a:rPr>
              <a:t>Power BI pour la visualisation</a:t>
            </a:r>
          </a:p>
        </p:txBody>
      </p:sp>
      <p:sp>
        <p:nvSpPr>
          <p:cNvPr id="12" name="TextBox 12"/>
          <p:cNvSpPr txBox="1"/>
          <p:nvPr/>
        </p:nvSpPr>
        <p:spPr>
          <a:xfrm>
            <a:off x="562751" y="3306420"/>
            <a:ext cx="10038128" cy="1263015"/>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Poppins Medium"/>
                <a:ea typeface="Poppins Medium"/>
                <a:cs typeface="Poppins Medium"/>
                <a:sym typeface="Poppins Medium"/>
              </a:rPr>
              <a:t>Rôle : </a:t>
            </a:r>
          </a:p>
          <a:p>
            <a:pPr algn="l">
              <a:lnSpc>
                <a:spcPts val="3359"/>
              </a:lnSpc>
              <a:spcBef>
                <a:spcPct val="0"/>
              </a:spcBef>
            </a:pPr>
            <a:r>
              <a:rPr lang="en-US" sz="2400" b="1">
                <a:solidFill>
                  <a:srgbClr val="FFFFFF"/>
                </a:solidFill>
                <a:latin typeface="Poppins Medium"/>
                <a:ea typeface="Poppins Medium"/>
                <a:cs typeface="Poppins Medium"/>
                <a:sym typeface="Poppins Medium"/>
              </a:rPr>
              <a:t>Prend les données chargées dans Snowflake et  les transforme en tableaux de bord interactifs</a:t>
            </a:r>
          </a:p>
        </p:txBody>
      </p:sp>
      <p:grpSp>
        <p:nvGrpSpPr>
          <p:cNvPr id="13" name="Group 13"/>
          <p:cNvGrpSpPr/>
          <p:nvPr/>
        </p:nvGrpSpPr>
        <p:grpSpPr>
          <a:xfrm>
            <a:off x="356587" y="5342108"/>
            <a:ext cx="10064212" cy="1712988"/>
            <a:chOff x="0" y="0"/>
            <a:chExt cx="2650657" cy="451157"/>
          </a:xfrm>
        </p:grpSpPr>
        <p:sp>
          <p:nvSpPr>
            <p:cNvPr id="14" name="Freeform 14"/>
            <p:cNvSpPr/>
            <p:nvPr/>
          </p:nvSpPr>
          <p:spPr>
            <a:xfrm>
              <a:off x="0" y="0"/>
              <a:ext cx="2650657" cy="451157"/>
            </a:xfrm>
            <a:custGeom>
              <a:avLst/>
              <a:gdLst/>
              <a:ahLst/>
              <a:cxnLst/>
              <a:rect l="l" t="t" r="r" b="b"/>
              <a:pathLst>
                <a:path w="2650657" h="451157">
                  <a:moveTo>
                    <a:pt x="11539" y="0"/>
                  </a:moveTo>
                  <a:lnTo>
                    <a:pt x="2639118" y="0"/>
                  </a:lnTo>
                  <a:cubicBezTo>
                    <a:pt x="2642178" y="0"/>
                    <a:pt x="2645113" y="1216"/>
                    <a:pt x="2647277" y="3380"/>
                  </a:cubicBezTo>
                  <a:cubicBezTo>
                    <a:pt x="2649441" y="5544"/>
                    <a:pt x="2650657" y="8479"/>
                    <a:pt x="2650657" y="11539"/>
                  </a:cubicBezTo>
                  <a:lnTo>
                    <a:pt x="2650657" y="439618"/>
                  </a:lnTo>
                  <a:cubicBezTo>
                    <a:pt x="2650657" y="442679"/>
                    <a:pt x="2649441" y="445614"/>
                    <a:pt x="2647277" y="447778"/>
                  </a:cubicBezTo>
                  <a:cubicBezTo>
                    <a:pt x="2645113" y="449942"/>
                    <a:pt x="2642178" y="451157"/>
                    <a:pt x="2639118" y="451157"/>
                  </a:cubicBezTo>
                  <a:lnTo>
                    <a:pt x="11539" y="451157"/>
                  </a:lnTo>
                  <a:cubicBezTo>
                    <a:pt x="8479" y="451157"/>
                    <a:pt x="5544" y="449942"/>
                    <a:pt x="3380" y="447778"/>
                  </a:cubicBezTo>
                  <a:cubicBezTo>
                    <a:pt x="1216" y="445614"/>
                    <a:pt x="0" y="442679"/>
                    <a:pt x="0" y="439618"/>
                  </a:cubicBezTo>
                  <a:lnTo>
                    <a:pt x="0" y="11539"/>
                  </a:lnTo>
                  <a:cubicBezTo>
                    <a:pt x="0" y="8479"/>
                    <a:pt x="1216" y="5544"/>
                    <a:pt x="3380" y="3380"/>
                  </a:cubicBezTo>
                  <a:cubicBezTo>
                    <a:pt x="5544" y="1216"/>
                    <a:pt x="8479" y="0"/>
                    <a:pt x="11539" y="0"/>
                  </a:cubicBezTo>
                  <a:close/>
                </a:path>
              </a:pathLst>
            </a:custGeom>
            <a:solidFill>
              <a:srgbClr val="006CCD"/>
            </a:solidFill>
          </p:spPr>
        </p:sp>
        <p:sp>
          <p:nvSpPr>
            <p:cNvPr id="15" name="TextBox 15"/>
            <p:cNvSpPr txBox="1"/>
            <p:nvPr/>
          </p:nvSpPr>
          <p:spPr>
            <a:xfrm>
              <a:off x="0" y="-38100"/>
              <a:ext cx="2650657" cy="489257"/>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562751" y="5456408"/>
            <a:ext cx="8115300" cy="126301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FFFFF"/>
                </a:solidFill>
                <a:latin typeface="Poppins Medium"/>
                <a:ea typeface="Poppins Medium"/>
                <a:cs typeface="Poppins Medium"/>
                <a:sym typeface="Poppins Medium"/>
              </a:rPr>
              <a:t>Exemples : </a:t>
            </a:r>
          </a:p>
          <a:p>
            <a:pPr marL="0" lvl="0" indent="0" algn="l">
              <a:lnSpc>
                <a:spcPts val="3359"/>
              </a:lnSpc>
              <a:spcBef>
                <a:spcPct val="0"/>
              </a:spcBef>
            </a:pPr>
            <a:r>
              <a:rPr lang="en-US" sz="2400" b="1" u="none" strike="noStrike">
                <a:solidFill>
                  <a:srgbClr val="FFFFFF"/>
                </a:solidFill>
                <a:latin typeface="Poppins Medium"/>
                <a:ea typeface="Poppins Medium"/>
                <a:cs typeface="Poppins Medium"/>
                <a:sym typeface="Poppins Medium"/>
              </a:rPr>
              <a:t> - Graphiques : Évolution de l’adoption du cloud</a:t>
            </a:r>
          </a:p>
          <a:p>
            <a:pPr marL="0" lvl="0" indent="0" algn="l">
              <a:lnSpc>
                <a:spcPts val="3359"/>
              </a:lnSpc>
              <a:spcBef>
                <a:spcPct val="0"/>
              </a:spcBef>
            </a:pPr>
            <a:r>
              <a:rPr lang="en-US" sz="2400" b="1" u="none" strike="noStrike">
                <a:solidFill>
                  <a:srgbClr val="FFFFFF"/>
                </a:solidFill>
                <a:latin typeface="Poppins Medium"/>
                <a:ea typeface="Poppins Medium"/>
                <a:cs typeface="Poppins Medium"/>
                <a:sym typeface="Poppins Medium"/>
              </a:rPr>
              <a:t> - Cartes : Répartition des startups en Afrique</a:t>
            </a:r>
          </a:p>
        </p:txBody>
      </p:sp>
      <p:grpSp>
        <p:nvGrpSpPr>
          <p:cNvPr id="17" name="Group 17"/>
          <p:cNvGrpSpPr/>
          <p:nvPr/>
        </p:nvGrpSpPr>
        <p:grpSpPr>
          <a:xfrm>
            <a:off x="356587" y="7826621"/>
            <a:ext cx="10064212" cy="1712988"/>
            <a:chOff x="0" y="0"/>
            <a:chExt cx="2650657" cy="451157"/>
          </a:xfrm>
        </p:grpSpPr>
        <p:sp>
          <p:nvSpPr>
            <p:cNvPr id="18" name="Freeform 18"/>
            <p:cNvSpPr/>
            <p:nvPr/>
          </p:nvSpPr>
          <p:spPr>
            <a:xfrm>
              <a:off x="0" y="0"/>
              <a:ext cx="2650657" cy="451157"/>
            </a:xfrm>
            <a:custGeom>
              <a:avLst/>
              <a:gdLst/>
              <a:ahLst/>
              <a:cxnLst/>
              <a:rect l="l" t="t" r="r" b="b"/>
              <a:pathLst>
                <a:path w="2650657" h="451157">
                  <a:moveTo>
                    <a:pt x="11539" y="0"/>
                  </a:moveTo>
                  <a:lnTo>
                    <a:pt x="2639118" y="0"/>
                  </a:lnTo>
                  <a:cubicBezTo>
                    <a:pt x="2642178" y="0"/>
                    <a:pt x="2645113" y="1216"/>
                    <a:pt x="2647277" y="3380"/>
                  </a:cubicBezTo>
                  <a:cubicBezTo>
                    <a:pt x="2649441" y="5544"/>
                    <a:pt x="2650657" y="8479"/>
                    <a:pt x="2650657" y="11539"/>
                  </a:cubicBezTo>
                  <a:lnTo>
                    <a:pt x="2650657" y="439618"/>
                  </a:lnTo>
                  <a:cubicBezTo>
                    <a:pt x="2650657" y="442679"/>
                    <a:pt x="2649441" y="445614"/>
                    <a:pt x="2647277" y="447778"/>
                  </a:cubicBezTo>
                  <a:cubicBezTo>
                    <a:pt x="2645113" y="449942"/>
                    <a:pt x="2642178" y="451157"/>
                    <a:pt x="2639118" y="451157"/>
                  </a:cubicBezTo>
                  <a:lnTo>
                    <a:pt x="11539" y="451157"/>
                  </a:lnTo>
                  <a:cubicBezTo>
                    <a:pt x="8479" y="451157"/>
                    <a:pt x="5544" y="449942"/>
                    <a:pt x="3380" y="447778"/>
                  </a:cubicBezTo>
                  <a:cubicBezTo>
                    <a:pt x="1216" y="445614"/>
                    <a:pt x="0" y="442679"/>
                    <a:pt x="0" y="439618"/>
                  </a:cubicBezTo>
                  <a:lnTo>
                    <a:pt x="0" y="11539"/>
                  </a:lnTo>
                  <a:cubicBezTo>
                    <a:pt x="0" y="8479"/>
                    <a:pt x="1216" y="5544"/>
                    <a:pt x="3380" y="3380"/>
                  </a:cubicBezTo>
                  <a:cubicBezTo>
                    <a:pt x="5544" y="1216"/>
                    <a:pt x="8479" y="0"/>
                    <a:pt x="11539" y="0"/>
                  </a:cubicBezTo>
                  <a:close/>
                </a:path>
              </a:pathLst>
            </a:custGeom>
            <a:solidFill>
              <a:srgbClr val="006CCD"/>
            </a:solidFill>
          </p:spPr>
        </p:sp>
        <p:sp>
          <p:nvSpPr>
            <p:cNvPr id="19" name="TextBox 19"/>
            <p:cNvSpPr txBox="1"/>
            <p:nvPr/>
          </p:nvSpPr>
          <p:spPr>
            <a:xfrm>
              <a:off x="0" y="-38100"/>
              <a:ext cx="2650657" cy="489257"/>
            </a:xfrm>
            <a:prstGeom prst="rect">
              <a:avLst/>
            </a:prstGeom>
          </p:spPr>
          <p:txBody>
            <a:bodyPr lIns="50800" tIns="50800" rIns="50800" bIns="50800" rtlCol="0" anchor="ctr"/>
            <a:lstStyle/>
            <a:p>
              <a:pPr algn="ctr">
                <a:lnSpc>
                  <a:spcPts val="2199"/>
                </a:lnSpc>
              </a:pPr>
              <a:endParaRPr/>
            </a:p>
          </p:txBody>
        </p:sp>
      </p:grpSp>
      <p:sp>
        <p:nvSpPr>
          <p:cNvPr id="20" name="TextBox 20"/>
          <p:cNvSpPr txBox="1"/>
          <p:nvPr/>
        </p:nvSpPr>
        <p:spPr>
          <a:xfrm>
            <a:off x="562751" y="7940921"/>
            <a:ext cx="9269173" cy="126301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FFFFF"/>
                </a:solidFill>
                <a:latin typeface="Poppins Medium"/>
                <a:ea typeface="Poppins Medium"/>
                <a:cs typeface="Poppins Medium"/>
                <a:sym typeface="Poppins Medium"/>
              </a:rPr>
              <a:t>Impact :</a:t>
            </a:r>
          </a:p>
          <a:p>
            <a:pPr marL="0" lvl="0" indent="0" algn="l">
              <a:lnSpc>
                <a:spcPts val="3359"/>
              </a:lnSpc>
              <a:spcBef>
                <a:spcPct val="0"/>
              </a:spcBef>
            </a:pPr>
            <a:r>
              <a:rPr lang="en-US" sz="2400" b="1" u="none" strike="noStrike">
                <a:solidFill>
                  <a:srgbClr val="FFFFFF"/>
                </a:solidFill>
                <a:latin typeface="Poppins Medium"/>
                <a:ea typeface="Poppins Medium"/>
                <a:cs typeface="Poppins Medium"/>
                <a:sym typeface="Poppins Medium"/>
              </a:rPr>
              <a:t> Rend les résultats visuels et faciles à  interpréter pour des décisions stratégiques</a:t>
            </a:r>
          </a:p>
        </p:txBody>
      </p:sp>
      <p:sp>
        <p:nvSpPr>
          <p:cNvPr id="21" name="Freeform 21"/>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8"/>
            <a:stretch>
              <a:fillRect/>
            </a:stretch>
          </a:blipFill>
        </p:spPr>
      </p:sp>
      <p:grpSp>
        <p:nvGrpSpPr>
          <p:cNvPr id="22" name="Group 22"/>
          <p:cNvGrpSpPr/>
          <p:nvPr/>
        </p:nvGrpSpPr>
        <p:grpSpPr>
          <a:xfrm>
            <a:off x="17259676" y="9258300"/>
            <a:ext cx="827951" cy="827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31</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253706" y="3671933"/>
            <a:ext cx="5354844" cy="3058954"/>
          </a:xfrm>
          <a:custGeom>
            <a:avLst/>
            <a:gdLst/>
            <a:ahLst/>
            <a:cxnLst/>
            <a:rect l="l" t="t" r="r" b="b"/>
            <a:pathLst>
              <a:path w="5354844" h="3058954">
                <a:moveTo>
                  <a:pt x="0" y="0"/>
                </a:moveTo>
                <a:lnTo>
                  <a:pt x="5354843" y="0"/>
                </a:lnTo>
                <a:lnTo>
                  <a:pt x="5354843" y="3058954"/>
                </a:lnTo>
                <a:lnTo>
                  <a:pt x="0" y="3058954"/>
                </a:lnTo>
                <a:lnTo>
                  <a:pt x="0" y="0"/>
                </a:lnTo>
                <a:close/>
              </a:path>
            </a:pathLst>
          </a:custGeom>
          <a:blipFill>
            <a:blip r:embed="rId3"/>
            <a:stretch>
              <a:fillRect/>
            </a:stretch>
          </a:blipFill>
          <a:ln w="38100" cap="sq">
            <a:solidFill>
              <a:srgbClr val="5CE1E6"/>
            </a:solidFill>
            <a:prstDash val="solid"/>
            <a:miter/>
          </a:ln>
        </p:spPr>
      </p:sp>
      <p:sp>
        <p:nvSpPr>
          <p:cNvPr id="4" name="Freeform 4"/>
          <p:cNvSpPr/>
          <p:nvPr/>
        </p:nvSpPr>
        <p:spPr>
          <a:xfrm>
            <a:off x="6237301" y="3671933"/>
            <a:ext cx="5317265" cy="3102027"/>
          </a:xfrm>
          <a:custGeom>
            <a:avLst/>
            <a:gdLst/>
            <a:ahLst/>
            <a:cxnLst/>
            <a:rect l="l" t="t" r="r" b="b"/>
            <a:pathLst>
              <a:path w="5317265" h="3102027">
                <a:moveTo>
                  <a:pt x="0" y="0"/>
                </a:moveTo>
                <a:lnTo>
                  <a:pt x="5317264" y="0"/>
                </a:lnTo>
                <a:lnTo>
                  <a:pt x="5317264" y="3102027"/>
                </a:lnTo>
                <a:lnTo>
                  <a:pt x="0" y="3102027"/>
                </a:lnTo>
                <a:lnTo>
                  <a:pt x="0" y="0"/>
                </a:lnTo>
                <a:close/>
              </a:path>
            </a:pathLst>
          </a:custGeom>
          <a:blipFill>
            <a:blip r:embed="rId4"/>
            <a:stretch>
              <a:fillRect r="-12189"/>
            </a:stretch>
          </a:blipFill>
          <a:ln w="38100" cap="sq">
            <a:solidFill>
              <a:srgbClr val="5CE1E6"/>
            </a:solidFill>
            <a:prstDash val="solid"/>
            <a:miter/>
          </a:ln>
        </p:spPr>
      </p:sp>
      <p:sp>
        <p:nvSpPr>
          <p:cNvPr id="5" name="Freeform 5"/>
          <p:cNvSpPr/>
          <p:nvPr/>
        </p:nvSpPr>
        <p:spPr>
          <a:xfrm>
            <a:off x="12183317" y="3671933"/>
            <a:ext cx="5296891" cy="3058954"/>
          </a:xfrm>
          <a:custGeom>
            <a:avLst/>
            <a:gdLst/>
            <a:ahLst/>
            <a:cxnLst/>
            <a:rect l="l" t="t" r="r" b="b"/>
            <a:pathLst>
              <a:path w="5296891" h="3058954">
                <a:moveTo>
                  <a:pt x="0" y="0"/>
                </a:moveTo>
                <a:lnTo>
                  <a:pt x="5296890" y="0"/>
                </a:lnTo>
                <a:lnTo>
                  <a:pt x="5296890" y="3058954"/>
                </a:lnTo>
                <a:lnTo>
                  <a:pt x="0" y="3058954"/>
                </a:lnTo>
                <a:lnTo>
                  <a:pt x="0" y="0"/>
                </a:lnTo>
                <a:close/>
              </a:path>
            </a:pathLst>
          </a:custGeom>
          <a:blipFill>
            <a:blip r:embed="rId5"/>
            <a:stretch>
              <a:fillRect/>
            </a:stretch>
          </a:blipFill>
          <a:ln w="38100" cap="sq">
            <a:solidFill>
              <a:srgbClr val="5CE1E6"/>
            </a:solidFill>
            <a:prstDash val="solid"/>
            <a:miter/>
          </a:ln>
        </p:spPr>
      </p:sp>
      <p:sp>
        <p:nvSpPr>
          <p:cNvPr id="6" name="TextBox 6"/>
          <p:cNvSpPr txBox="1"/>
          <p:nvPr/>
        </p:nvSpPr>
        <p:spPr>
          <a:xfrm>
            <a:off x="1719338" y="6973985"/>
            <a:ext cx="2208412" cy="587834"/>
          </a:xfrm>
          <a:prstGeom prst="rect">
            <a:avLst/>
          </a:prstGeom>
        </p:spPr>
        <p:txBody>
          <a:bodyPr lIns="0" tIns="0" rIns="0" bIns="0" rtlCol="0" anchor="t">
            <a:spAutoFit/>
          </a:bodyPr>
          <a:lstStyle/>
          <a:p>
            <a:pPr algn="l">
              <a:lnSpc>
                <a:spcPts val="4874"/>
              </a:lnSpc>
              <a:spcBef>
                <a:spcPct val="0"/>
              </a:spcBef>
            </a:pPr>
            <a:r>
              <a:rPr lang="en-US" sz="3481">
                <a:solidFill>
                  <a:srgbClr val="004AAD"/>
                </a:solidFill>
                <a:latin typeface="Montserrat"/>
                <a:ea typeface="Montserrat"/>
                <a:cs typeface="Montserrat"/>
                <a:sym typeface="Montserrat"/>
              </a:rPr>
              <a:t>Statistica</a:t>
            </a:r>
          </a:p>
        </p:txBody>
      </p:sp>
      <p:sp>
        <p:nvSpPr>
          <p:cNvPr id="7" name="TextBox 7"/>
          <p:cNvSpPr txBox="1"/>
          <p:nvPr/>
        </p:nvSpPr>
        <p:spPr>
          <a:xfrm>
            <a:off x="7014514" y="7002560"/>
            <a:ext cx="3762838" cy="1397000"/>
          </a:xfrm>
          <a:prstGeom prst="rect">
            <a:avLst/>
          </a:prstGeom>
        </p:spPr>
        <p:txBody>
          <a:bodyPr lIns="0" tIns="0" rIns="0" bIns="0" rtlCol="0" anchor="t">
            <a:spAutoFit/>
          </a:bodyPr>
          <a:lstStyle/>
          <a:p>
            <a:pPr algn="ctr">
              <a:lnSpc>
                <a:spcPts val="2800"/>
              </a:lnSpc>
            </a:pPr>
            <a:r>
              <a:rPr lang="en-US" sz="2000">
                <a:solidFill>
                  <a:srgbClr val="004AAD"/>
                </a:solidFill>
                <a:latin typeface="Montserrat"/>
                <a:ea typeface="Montserrat"/>
                <a:cs typeface="Montserrat"/>
                <a:sym typeface="Montserrat"/>
              </a:rPr>
              <a:t>Portail National</a:t>
            </a:r>
          </a:p>
          <a:p>
            <a:pPr algn="ctr">
              <a:lnSpc>
                <a:spcPts val="2800"/>
              </a:lnSpc>
            </a:pPr>
            <a:r>
              <a:rPr lang="en-US" sz="2000">
                <a:solidFill>
                  <a:srgbClr val="004AAD"/>
                </a:solidFill>
                <a:latin typeface="Montserrat"/>
                <a:ea typeface="Montserrat"/>
                <a:cs typeface="Montserrat"/>
                <a:sym typeface="Montserrat"/>
              </a:rPr>
              <a:t>des données ouvertes du Royaume du Maroc</a:t>
            </a:r>
          </a:p>
          <a:p>
            <a:pPr algn="ctr">
              <a:lnSpc>
                <a:spcPts val="2800"/>
              </a:lnSpc>
              <a:spcBef>
                <a:spcPct val="0"/>
              </a:spcBef>
            </a:pPr>
            <a:endParaRPr lang="en-US" sz="2000">
              <a:solidFill>
                <a:srgbClr val="004AAD"/>
              </a:solidFill>
              <a:latin typeface="Montserrat"/>
              <a:ea typeface="Montserrat"/>
              <a:cs typeface="Montserrat"/>
              <a:sym typeface="Montserrat"/>
            </a:endParaRPr>
          </a:p>
        </p:txBody>
      </p:sp>
      <p:sp>
        <p:nvSpPr>
          <p:cNvPr id="8" name="TextBox 8"/>
          <p:cNvSpPr txBox="1"/>
          <p:nvPr/>
        </p:nvSpPr>
        <p:spPr>
          <a:xfrm>
            <a:off x="13058698" y="6973985"/>
            <a:ext cx="3337486" cy="587834"/>
          </a:xfrm>
          <a:prstGeom prst="rect">
            <a:avLst/>
          </a:prstGeom>
        </p:spPr>
        <p:txBody>
          <a:bodyPr lIns="0" tIns="0" rIns="0" bIns="0" rtlCol="0" anchor="t">
            <a:spAutoFit/>
          </a:bodyPr>
          <a:lstStyle/>
          <a:p>
            <a:pPr algn="l">
              <a:lnSpc>
                <a:spcPts val="4874"/>
              </a:lnSpc>
              <a:spcBef>
                <a:spcPct val="0"/>
              </a:spcBef>
            </a:pPr>
            <a:r>
              <a:rPr lang="en-US" sz="3481">
                <a:solidFill>
                  <a:srgbClr val="004AAD"/>
                </a:solidFill>
                <a:latin typeface="Montserrat"/>
                <a:ea typeface="Montserrat"/>
                <a:cs typeface="Montserrat"/>
                <a:sym typeface="Montserrat"/>
              </a:rPr>
              <a:t>European data</a:t>
            </a:r>
          </a:p>
        </p:txBody>
      </p:sp>
      <p:sp>
        <p:nvSpPr>
          <p:cNvPr id="9" name="TextBox 9"/>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Sources de données</a:t>
            </a:r>
          </a:p>
        </p:txBody>
      </p:sp>
      <p:sp>
        <p:nvSpPr>
          <p:cNvPr id="10" name="Freeform 10"/>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6"/>
            <a:stretch>
              <a:fillRect/>
            </a:stretch>
          </a:blipFill>
        </p:spPr>
      </p:sp>
      <p:sp>
        <p:nvSpPr>
          <p:cNvPr id="11" name="TextBox 11"/>
          <p:cNvSpPr txBox="1"/>
          <p:nvPr/>
        </p:nvSpPr>
        <p:spPr>
          <a:xfrm>
            <a:off x="570784" y="1965921"/>
            <a:ext cx="8282352"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Données statistiques</a:t>
            </a:r>
          </a:p>
        </p:txBody>
      </p:sp>
      <p:grpSp>
        <p:nvGrpSpPr>
          <p:cNvPr id="12" name="Group 12"/>
          <p:cNvGrpSpPr/>
          <p:nvPr/>
        </p:nvGrpSpPr>
        <p:grpSpPr>
          <a:xfrm>
            <a:off x="17259676" y="9258300"/>
            <a:ext cx="827951" cy="8279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32</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AutoShape 3"/>
          <p:cNvSpPr/>
          <p:nvPr/>
        </p:nvSpPr>
        <p:spPr>
          <a:xfrm>
            <a:off x="8853136" y="3281418"/>
            <a:ext cx="0" cy="5519942"/>
          </a:xfrm>
          <a:prstGeom prst="line">
            <a:avLst/>
          </a:prstGeom>
          <a:ln w="38100" cap="flat">
            <a:solidFill>
              <a:srgbClr val="39D5FF"/>
            </a:solidFill>
            <a:prstDash val="solid"/>
            <a:headEnd type="none" w="sm" len="sm"/>
            <a:tailEnd type="none" w="sm" len="sm"/>
          </a:ln>
        </p:spPr>
      </p:sp>
      <p:sp>
        <p:nvSpPr>
          <p:cNvPr id="4" name="Freeform 4"/>
          <p:cNvSpPr/>
          <p:nvPr/>
        </p:nvSpPr>
        <p:spPr>
          <a:xfrm>
            <a:off x="1028700" y="3931131"/>
            <a:ext cx="6250227" cy="4331422"/>
          </a:xfrm>
          <a:custGeom>
            <a:avLst/>
            <a:gdLst/>
            <a:ahLst/>
            <a:cxnLst/>
            <a:rect l="l" t="t" r="r" b="b"/>
            <a:pathLst>
              <a:path w="6250227" h="4331422">
                <a:moveTo>
                  <a:pt x="0" y="0"/>
                </a:moveTo>
                <a:lnTo>
                  <a:pt x="6250227" y="0"/>
                </a:lnTo>
                <a:lnTo>
                  <a:pt x="6250227" y="4331421"/>
                </a:lnTo>
                <a:lnTo>
                  <a:pt x="0" y="4331421"/>
                </a:lnTo>
                <a:lnTo>
                  <a:pt x="0" y="0"/>
                </a:lnTo>
                <a:close/>
              </a:path>
            </a:pathLst>
          </a:custGeom>
          <a:blipFill>
            <a:blip r:embed="rId3"/>
            <a:stretch>
              <a:fillRect/>
            </a:stretch>
          </a:blipFill>
          <a:ln w="38100" cap="sq">
            <a:solidFill>
              <a:srgbClr val="39F3FF"/>
            </a:solidFill>
            <a:prstDash val="solid"/>
            <a:miter/>
          </a:ln>
        </p:spPr>
      </p:sp>
      <p:sp>
        <p:nvSpPr>
          <p:cNvPr id="5" name="Freeform 5"/>
          <p:cNvSpPr/>
          <p:nvPr/>
        </p:nvSpPr>
        <p:spPr>
          <a:xfrm>
            <a:off x="9509087" y="4005318"/>
            <a:ext cx="8358350" cy="4183046"/>
          </a:xfrm>
          <a:custGeom>
            <a:avLst/>
            <a:gdLst/>
            <a:ahLst/>
            <a:cxnLst/>
            <a:rect l="l" t="t" r="r" b="b"/>
            <a:pathLst>
              <a:path w="8358350" h="4183046">
                <a:moveTo>
                  <a:pt x="0" y="0"/>
                </a:moveTo>
                <a:lnTo>
                  <a:pt x="8358350" y="0"/>
                </a:lnTo>
                <a:lnTo>
                  <a:pt x="8358350" y="4183047"/>
                </a:lnTo>
                <a:lnTo>
                  <a:pt x="0" y="4183047"/>
                </a:lnTo>
                <a:lnTo>
                  <a:pt x="0" y="0"/>
                </a:lnTo>
                <a:close/>
              </a:path>
            </a:pathLst>
          </a:custGeom>
          <a:blipFill>
            <a:blip r:embed="rId4"/>
            <a:stretch>
              <a:fillRect l="-679" r="-679"/>
            </a:stretch>
          </a:blipFill>
          <a:ln w="38100" cap="sq">
            <a:solidFill>
              <a:srgbClr val="39F3FF"/>
            </a:solidFill>
            <a:prstDash val="solid"/>
            <a:miter/>
          </a:ln>
        </p:spPr>
      </p:sp>
      <p:sp>
        <p:nvSpPr>
          <p:cNvPr id="6" name="TextBox 6"/>
          <p:cNvSpPr txBox="1"/>
          <p:nvPr/>
        </p:nvSpPr>
        <p:spPr>
          <a:xfrm>
            <a:off x="1249167" y="2800088"/>
            <a:ext cx="5424677" cy="481330"/>
          </a:xfrm>
          <a:prstGeom prst="rect">
            <a:avLst/>
          </a:prstGeom>
        </p:spPr>
        <p:txBody>
          <a:bodyPr lIns="0" tIns="0" rIns="0" bIns="0" rtlCol="0" anchor="t">
            <a:spAutoFit/>
          </a:bodyPr>
          <a:lstStyle/>
          <a:p>
            <a:pPr algn="ctr">
              <a:lnSpc>
                <a:spcPts val="3559"/>
              </a:lnSpc>
            </a:pPr>
            <a:r>
              <a:rPr lang="en-US" sz="3999">
                <a:solidFill>
                  <a:srgbClr val="0A2D7A"/>
                </a:solidFill>
                <a:latin typeface="Montserrat"/>
                <a:ea typeface="Montserrat"/>
                <a:cs typeface="Montserrat"/>
                <a:sym typeface="Montserrat"/>
              </a:rPr>
              <a:t>Par code</a:t>
            </a:r>
          </a:p>
        </p:txBody>
      </p:sp>
      <p:sp>
        <p:nvSpPr>
          <p:cNvPr id="7" name="TextBox 7"/>
          <p:cNvSpPr txBox="1"/>
          <p:nvPr/>
        </p:nvSpPr>
        <p:spPr>
          <a:xfrm>
            <a:off x="10975923" y="2800088"/>
            <a:ext cx="5424677" cy="481330"/>
          </a:xfrm>
          <a:prstGeom prst="rect">
            <a:avLst/>
          </a:prstGeom>
        </p:spPr>
        <p:txBody>
          <a:bodyPr lIns="0" tIns="0" rIns="0" bIns="0" rtlCol="0" anchor="t">
            <a:spAutoFit/>
          </a:bodyPr>
          <a:lstStyle/>
          <a:p>
            <a:pPr algn="ctr">
              <a:lnSpc>
                <a:spcPts val="3559"/>
              </a:lnSpc>
            </a:pPr>
            <a:r>
              <a:rPr lang="en-US" sz="3999">
                <a:solidFill>
                  <a:srgbClr val="0A2D7A"/>
                </a:solidFill>
                <a:latin typeface="Montserrat"/>
                <a:ea typeface="Montserrat"/>
                <a:cs typeface="Montserrat"/>
                <a:sym typeface="Montserrat"/>
              </a:rPr>
              <a:t>Sans code</a:t>
            </a:r>
          </a:p>
        </p:txBody>
      </p:sp>
      <p:sp>
        <p:nvSpPr>
          <p:cNvPr id="8" name="TextBox 8"/>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Sources de données</a:t>
            </a:r>
          </a:p>
        </p:txBody>
      </p:sp>
      <p:sp>
        <p:nvSpPr>
          <p:cNvPr id="9" name="Freeform 9"/>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5"/>
            <a:stretch>
              <a:fillRect/>
            </a:stretch>
          </a:blipFill>
        </p:spPr>
      </p:sp>
      <p:sp>
        <p:nvSpPr>
          <p:cNvPr id="10" name="TextBox 10"/>
          <p:cNvSpPr txBox="1"/>
          <p:nvPr/>
        </p:nvSpPr>
        <p:spPr>
          <a:xfrm>
            <a:off x="570784" y="1965921"/>
            <a:ext cx="8282352"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Flux RSS (Really Simple Syndication): </a:t>
            </a:r>
          </a:p>
        </p:txBody>
      </p:sp>
      <p:grpSp>
        <p:nvGrpSpPr>
          <p:cNvPr id="11" name="Group 11"/>
          <p:cNvGrpSpPr/>
          <p:nvPr/>
        </p:nvGrpSpPr>
        <p:grpSpPr>
          <a:xfrm>
            <a:off x="17259676" y="9258300"/>
            <a:ext cx="827951" cy="8279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33</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585778" y="3653874"/>
            <a:ext cx="5598850" cy="3044375"/>
          </a:xfrm>
          <a:custGeom>
            <a:avLst/>
            <a:gdLst/>
            <a:ahLst/>
            <a:cxnLst/>
            <a:rect l="l" t="t" r="r" b="b"/>
            <a:pathLst>
              <a:path w="5598850" h="3044375">
                <a:moveTo>
                  <a:pt x="0" y="0"/>
                </a:moveTo>
                <a:lnTo>
                  <a:pt x="5598850" y="0"/>
                </a:lnTo>
                <a:lnTo>
                  <a:pt x="5598850" y="3044375"/>
                </a:lnTo>
                <a:lnTo>
                  <a:pt x="0" y="3044375"/>
                </a:lnTo>
                <a:lnTo>
                  <a:pt x="0" y="0"/>
                </a:lnTo>
                <a:close/>
              </a:path>
            </a:pathLst>
          </a:custGeom>
          <a:blipFill>
            <a:blip r:embed="rId3"/>
            <a:stretch>
              <a:fillRect/>
            </a:stretch>
          </a:blipFill>
          <a:ln w="38100" cap="sq">
            <a:solidFill>
              <a:srgbClr val="5CE1E6"/>
            </a:solidFill>
            <a:prstDash val="solid"/>
            <a:miter/>
          </a:ln>
        </p:spPr>
      </p:sp>
      <p:sp>
        <p:nvSpPr>
          <p:cNvPr id="4" name="Freeform 4"/>
          <p:cNvSpPr/>
          <p:nvPr/>
        </p:nvSpPr>
        <p:spPr>
          <a:xfrm>
            <a:off x="6701939" y="3779604"/>
            <a:ext cx="5476301" cy="2792914"/>
          </a:xfrm>
          <a:custGeom>
            <a:avLst/>
            <a:gdLst/>
            <a:ahLst/>
            <a:cxnLst/>
            <a:rect l="l" t="t" r="r" b="b"/>
            <a:pathLst>
              <a:path w="5476301" h="2792914">
                <a:moveTo>
                  <a:pt x="0" y="0"/>
                </a:moveTo>
                <a:lnTo>
                  <a:pt x="5476302" y="0"/>
                </a:lnTo>
                <a:lnTo>
                  <a:pt x="5476302" y="2792914"/>
                </a:lnTo>
                <a:lnTo>
                  <a:pt x="0" y="2792914"/>
                </a:lnTo>
                <a:lnTo>
                  <a:pt x="0" y="0"/>
                </a:lnTo>
                <a:close/>
              </a:path>
            </a:pathLst>
          </a:custGeom>
          <a:blipFill>
            <a:blip r:embed="rId4"/>
            <a:stretch>
              <a:fillRect/>
            </a:stretch>
          </a:blipFill>
          <a:ln w="38100" cap="sq">
            <a:solidFill>
              <a:srgbClr val="5CE1E6"/>
            </a:solidFill>
            <a:prstDash val="solid"/>
            <a:miter/>
          </a:ln>
        </p:spPr>
      </p:sp>
      <p:sp>
        <p:nvSpPr>
          <p:cNvPr id="5" name="Freeform 5"/>
          <p:cNvSpPr/>
          <p:nvPr/>
        </p:nvSpPr>
        <p:spPr>
          <a:xfrm>
            <a:off x="12692591" y="3506379"/>
            <a:ext cx="4874985" cy="3339364"/>
          </a:xfrm>
          <a:custGeom>
            <a:avLst/>
            <a:gdLst/>
            <a:ahLst/>
            <a:cxnLst/>
            <a:rect l="l" t="t" r="r" b="b"/>
            <a:pathLst>
              <a:path w="4874985" h="3339364">
                <a:moveTo>
                  <a:pt x="0" y="0"/>
                </a:moveTo>
                <a:lnTo>
                  <a:pt x="4874984" y="0"/>
                </a:lnTo>
                <a:lnTo>
                  <a:pt x="4874984" y="3339364"/>
                </a:lnTo>
                <a:lnTo>
                  <a:pt x="0" y="3339364"/>
                </a:lnTo>
                <a:lnTo>
                  <a:pt x="0" y="0"/>
                </a:lnTo>
                <a:close/>
              </a:path>
            </a:pathLst>
          </a:custGeom>
          <a:blipFill>
            <a:blip r:embed="rId5"/>
            <a:stretch>
              <a:fillRect/>
            </a:stretch>
          </a:blipFill>
          <a:ln w="38100" cap="sq">
            <a:solidFill>
              <a:srgbClr val="5CE1E6"/>
            </a:solidFill>
            <a:prstDash val="solid"/>
            <a:miter/>
          </a:ln>
        </p:spPr>
      </p:sp>
      <p:sp>
        <p:nvSpPr>
          <p:cNvPr id="6" name="TextBox 6"/>
          <p:cNvSpPr txBox="1"/>
          <p:nvPr/>
        </p:nvSpPr>
        <p:spPr>
          <a:xfrm>
            <a:off x="2280997" y="7024658"/>
            <a:ext cx="2208412" cy="587834"/>
          </a:xfrm>
          <a:prstGeom prst="rect">
            <a:avLst/>
          </a:prstGeom>
        </p:spPr>
        <p:txBody>
          <a:bodyPr lIns="0" tIns="0" rIns="0" bIns="0" rtlCol="0" anchor="t">
            <a:spAutoFit/>
          </a:bodyPr>
          <a:lstStyle/>
          <a:p>
            <a:pPr algn="ctr">
              <a:lnSpc>
                <a:spcPts val="4874"/>
              </a:lnSpc>
              <a:spcBef>
                <a:spcPct val="0"/>
              </a:spcBef>
            </a:pPr>
            <a:r>
              <a:rPr lang="en-US" sz="3481">
                <a:solidFill>
                  <a:srgbClr val="004AAD"/>
                </a:solidFill>
                <a:latin typeface="Montserrat"/>
                <a:ea typeface="Montserrat"/>
                <a:cs typeface="Montserrat"/>
                <a:sym typeface="Montserrat"/>
              </a:rPr>
              <a:t>X API</a:t>
            </a:r>
          </a:p>
        </p:txBody>
      </p:sp>
      <p:sp>
        <p:nvSpPr>
          <p:cNvPr id="7" name="TextBox 7"/>
          <p:cNvSpPr txBox="1"/>
          <p:nvPr/>
        </p:nvSpPr>
        <p:spPr>
          <a:xfrm>
            <a:off x="7558671" y="7024634"/>
            <a:ext cx="3762838" cy="587883"/>
          </a:xfrm>
          <a:prstGeom prst="rect">
            <a:avLst/>
          </a:prstGeom>
        </p:spPr>
        <p:txBody>
          <a:bodyPr lIns="0" tIns="0" rIns="0" bIns="0" rtlCol="0" anchor="t">
            <a:spAutoFit/>
          </a:bodyPr>
          <a:lstStyle/>
          <a:p>
            <a:pPr algn="ctr">
              <a:lnSpc>
                <a:spcPts val="4871"/>
              </a:lnSpc>
              <a:spcBef>
                <a:spcPct val="0"/>
              </a:spcBef>
            </a:pPr>
            <a:r>
              <a:rPr lang="en-US" sz="3479">
                <a:solidFill>
                  <a:srgbClr val="004AAD"/>
                </a:solidFill>
                <a:latin typeface="Montserrat"/>
                <a:ea typeface="Montserrat"/>
                <a:cs typeface="Montserrat"/>
                <a:sym typeface="Montserrat"/>
              </a:rPr>
              <a:t>News API</a:t>
            </a:r>
          </a:p>
        </p:txBody>
      </p:sp>
      <p:sp>
        <p:nvSpPr>
          <p:cNvPr id="8" name="TextBox 8"/>
          <p:cNvSpPr txBox="1"/>
          <p:nvPr/>
        </p:nvSpPr>
        <p:spPr>
          <a:xfrm>
            <a:off x="13461340" y="7024658"/>
            <a:ext cx="3337486" cy="587834"/>
          </a:xfrm>
          <a:prstGeom prst="rect">
            <a:avLst/>
          </a:prstGeom>
        </p:spPr>
        <p:txBody>
          <a:bodyPr lIns="0" tIns="0" rIns="0" bIns="0" rtlCol="0" anchor="t">
            <a:spAutoFit/>
          </a:bodyPr>
          <a:lstStyle/>
          <a:p>
            <a:pPr algn="ctr">
              <a:lnSpc>
                <a:spcPts val="4874"/>
              </a:lnSpc>
              <a:spcBef>
                <a:spcPct val="0"/>
              </a:spcBef>
            </a:pPr>
            <a:r>
              <a:rPr lang="en-US" sz="3481">
                <a:solidFill>
                  <a:srgbClr val="004AAD"/>
                </a:solidFill>
                <a:latin typeface="Montserrat"/>
                <a:ea typeface="Montserrat"/>
                <a:cs typeface="Montserrat"/>
                <a:sym typeface="Montserrat"/>
              </a:rPr>
              <a:t>Scraping</a:t>
            </a:r>
          </a:p>
        </p:txBody>
      </p:sp>
      <p:sp>
        <p:nvSpPr>
          <p:cNvPr id="9" name="TextBox 9"/>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Sources de données</a:t>
            </a:r>
          </a:p>
        </p:txBody>
      </p:sp>
      <p:sp>
        <p:nvSpPr>
          <p:cNvPr id="10" name="Freeform 10"/>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6"/>
            <a:stretch>
              <a:fillRect/>
            </a:stretch>
          </a:blipFill>
        </p:spPr>
      </p:sp>
      <p:sp>
        <p:nvSpPr>
          <p:cNvPr id="11" name="TextBox 11"/>
          <p:cNvSpPr txBox="1"/>
          <p:nvPr/>
        </p:nvSpPr>
        <p:spPr>
          <a:xfrm>
            <a:off x="570784" y="1965921"/>
            <a:ext cx="5027181"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APIs et Web Scraping</a:t>
            </a:r>
          </a:p>
        </p:txBody>
      </p:sp>
      <p:grpSp>
        <p:nvGrpSpPr>
          <p:cNvPr id="12" name="Group 12"/>
          <p:cNvGrpSpPr/>
          <p:nvPr/>
        </p:nvGrpSpPr>
        <p:grpSpPr>
          <a:xfrm>
            <a:off x="17259676" y="9258300"/>
            <a:ext cx="827951" cy="8279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34</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9309787" y="2121369"/>
            <a:ext cx="6280896" cy="7439508"/>
          </a:xfrm>
          <a:custGeom>
            <a:avLst/>
            <a:gdLst/>
            <a:ahLst/>
            <a:cxnLst/>
            <a:rect l="l" t="t" r="r" b="b"/>
            <a:pathLst>
              <a:path w="6280896" h="7439508">
                <a:moveTo>
                  <a:pt x="0" y="0"/>
                </a:moveTo>
                <a:lnTo>
                  <a:pt x="6280896" y="0"/>
                </a:lnTo>
                <a:lnTo>
                  <a:pt x="6280896" y="7439508"/>
                </a:lnTo>
                <a:lnTo>
                  <a:pt x="0" y="7439508"/>
                </a:lnTo>
                <a:lnTo>
                  <a:pt x="0" y="0"/>
                </a:lnTo>
                <a:close/>
              </a:path>
            </a:pathLst>
          </a:custGeom>
          <a:blipFill>
            <a:blip r:embed="rId3"/>
            <a:stretch>
              <a:fillRect/>
            </a:stretch>
          </a:blipFill>
          <a:ln w="38100" cap="sq">
            <a:solidFill>
              <a:srgbClr val="5CE1E6"/>
            </a:solidFill>
            <a:prstDash val="solid"/>
            <a:miter/>
          </a:ln>
        </p:spPr>
      </p:sp>
      <p:sp>
        <p:nvSpPr>
          <p:cNvPr id="4" name="TextBox 4"/>
          <p:cNvSpPr txBox="1"/>
          <p:nvPr/>
        </p:nvSpPr>
        <p:spPr>
          <a:xfrm>
            <a:off x="1028700" y="3689217"/>
            <a:ext cx="6409238" cy="3143251"/>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000000"/>
                </a:solidFill>
                <a:latin typeface="Poppins"/>
                <a:ea typeface="Poppins"/>
                <a:cs typeface="Poppins"/>
                <a:sym typeface="Poppins"/>
              </a:rPr>
              <a:t>Utiliser plusieurs moteurs pour plus de fiabilité.</a:t>
            </a:r>
          </a:p>
          <a:p>
            <a:pPr marL="647695" lvl="1" indent="-323848" algn="l">
              <a:lnSpc>
                <a:spcPts val="4199"/>
              </a:lnSpc>
              <a:buFont typeface="Arial"/>
              <a:buChar char="•"/>
            </a:pPr>
            <a:r>
              <a:rPr lang="en-US" sz="2999">
                <a:solidFill>
                  <a:srgbClr val="000000"/>
                </a:solidFill>
                <a:latin typeface="Poppins"/>
                <a:ea typeface="Poppins"/>
                <a:cs typeface="Poppins"/>
                <a:sym typeface="Poppins"/>
              </a:rPr>
              <a:t>Index et algorithmes différents selon les moteurs.</a:t>
            </a:r>
          </a:p>
          <a:p>
            <a:pPr marL="647695" lvl="1" indent="-323848" algn="l">
              <a:lnSpc>
                <a:spcPts val="4199"/>
              </a:lnSpc>
              <a:buFont typeface="Arial"/>
              <a:buChar char="•"/>
            </a:pPr>
            <a:r>
              <a:rPr lang="en-US" sz="2999">
                <a:solidFill>
                  <a:srgbClr val="000000"/>
                </a:solidFill>
                <a:latin typeface="Poppins"/>
                <a:ea typeface="Poppins"/>
                <a:cs typeface="Poppins"/>
                <a:sym typeface="Poppins"/>
              </a:rPr>
              <a:t>Résultats de pertinence variable.</a:t>
            </a:r>
          </a:p>
        </p:txBody>
      </p:sp>
      <p:sp>
        <p:nvSpPr>
          <p:cNvPr id="5" name="TextBox 5"/>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Sources de données</a:t>
            </a:r>
          </a:p>
        </p:txBody>
      </p:sp>
      <p:sp>
        <p:nvSpPr>
          <p:cNvPr id="6" name="Freeform 6"/>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4"/>
            <a:stretch>
              <a:fillRect/>
            </a:stretch>
          </a:blipFill>
        </p:spPr>
      </p:sp>
      <p:sp>
        <p:nvSpPr>
          <p:cNvPr id="7" name="TextBox 7"/>
          <p:cNvSpPr txBox="1"/>
          <p:nvPr/>
        </p:nvSpPr>
        <p:spPr>
          <a:xfrm>
            <a:off x="570784" y="1965921"/>
            <a:ext cx="5027181"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Moteur de recherche </a:t>
            </a:r>
          </a:p>
        </p:txBody>
      </p:sp>
      <p:grpSp>
        <p:nvGrpSpPr>
          <p:cNvPr id="8" name="Group 8"/>
          <p:cNvGrpSpPr/>
          <p:nvPr/>
        </p:nvGrpSpPr>
        <p:grpSpPr>
          <a:xfrm>
            <a:off x="17259676" y="9258300"/>
            <a:ext cx="827951" cy="8279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35</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8451" y="4002639"/>
            <a:ext cx="9441293" cy="1982270"/>
          </a:xfrm>
          <a:custGeom>
            <a:avLst/>
            <a:gdLst/>
            <a:ahLst/>
            <a:cxnLst/>
            <a:rect l="l" t="t" r="r" b="b"/>
            <a:pathLst>
              <a:path w="9441293" h="1982270">
                <a:moveTo>
                  <a:pt x="0" y="0"/>
                </a:moveTo>
                <a:lnTo>
                  <a:pt x="9441293" y="0"/>
                </a:lnTo>
                <a:lnTo>
                  <a:pt x="9441293" y="1982270"/>
                </a:lnTo>
                <a:lnTo>
                  <a:pt x="0" y="1982270"/>
                </a:lnTo>
                <a:lnTo>
                  <a:pt x="0" y="0"/>
                </a:lnTo>
                <a:close/>
              </a:path>
            </a:pathLst>
          </a:custGeom>
          <a:blipFill>
            <a:blip r:embed="rId2"/>
            <a:stretch>
              <a:fillRect t="-1771" r="-4025" b="-12319"/>
            </a:stretch>
          </a:blipFill>
          <a:ln w="38100" cap="sq">
            <a:solidFill>
              <a:srgbClr val="5CE1E6"/>
            </a:solidFill>
            <a:prstDash val="solid"/>
            <a:miter/>
          </a:ln>
        </p:spPr>
      </p:sp>
      <p:sp>
        <p:nvSpPr>
          <p:cNvPr id="3" name="Freeform 3"/>
          <p:cNvSpPr/>
          <p:nvPr/>
        </p:nvSpPr>
        <p:spPr>
          <a:xfrm>
            <a:off x="8198451" y="2067086"/>
            <a:ext cx="9441293" cy="1647713"/>
          </a:xfrm>
          <a:custGeom>
            <a:avLst/>
            <a:gdLst/>
            <a:ahLst/>
            <a:cxnLst/>
            <a:rect l="l" t="t" r="r" b="b"/>
            <a:pathLst>
              <a:path w="9441293" h="1647713">
                <a:moveTo>
                  <a:pt x="0" y="0"/>
                </a:moveTo>
                <a:lnTo>
                  <a:pt x="9441293" y="0"/>
                </a:lnTo>
                <a:lnTo>
                  <a:pt x="9441293" y="1647713"/>
                </a:lnTo>
                <a:lnTo>
                  <a:pt x="0" y="1647713"/>
                </a:lnTo>
                <a:lnTo>
                  <a:pt x="0" y="0"/>
                </a:lnTo>
                <a:close/>
              </a:path>
            </a:pathLst>
          </a:custGeom>
          <a:blipFill>
            <a:blip r:embed="rId3"/>
            <a:stretch>
              <a:fillRect r="-19700" b="-8882"/>
            </a:stretch>
          </a:blipFill>
          <a:ln w="38100" cap="sq">
            <a:solidFill>
              <a:srgbClr val="5CE1E6"/>
            </a:solidFill>
            <a:prstDash val="solid"/>
            <a:miter/>
          </a:ln>
        </p:spPr>
      </p:sp>
      <p:sp>
        <p:nvSpPr>
          <p:cNvPr id="4" name="Freeform 4"/>
          <p:cNvSpPr/>
          <p:nvPr/>
        </p:nvSpPr>
        <p:spPr>
          <a:xfrm>
            <a:off x="8198451" y="6428144"/>
            <a:ext cx="8188820" cy="2083431"/>
          </a:xfrm>
          <a:custGeom>
            <a:avLst/>
            <a:gdLst/>
            <a:ahLst/>
            <a:cxnLst/>
            <a:rect l="l" t="t" r="r" b="b"/>
            <a:pathLst>
              <a:path w="8188820" h="2083431">
                <a:moveTo>
                  <a:pt x="0" y="0"/>
                </a:moveTo>
                <a:lnTo>
                  <a:pt x="8188820" y="0"/>
                </a:lnTo>
                <a:lnTo>
                  <a:pt x="8188820" y="2083431"/>
                </a:lnTo>
                <a:lnTo>
                  <a:pt x="0" y="2083431"/>
                </a:lnTo>
                <a:lnTo>
                  <a:pt x="0" y="0"/>
                </a:lnTo>
                <a:close/>
              </a:path>
            </a:pathLst>
          </a:custGeom>
          <a:blipFill>
            <a:blip r:embed="rId4"/>
            <a:stretch>
              <a:fillRect r="-3319"/>
            </a:stretch>
          </a:blipFill>
          <a:ln w="38100" cap="sq">
            <a:solidFill>
              <a:srgbClr val="5CE1E6"/>
            </a:solidFill>
            <a:prstDash val="solid"/>
            <a:miter/>
          </a:ln>
        </p:spPr>
      </p:sp>
      <p:sp>
        <p:nvSpPr>
          <p:cNvPr id="5" name="TextBox 5"/>
          <p:cNvSpPr txBox="1"/>
          <p:nvPr/>
        </p:nvSpPr>
        <p:spPr>
          <a:xfrm>
            <a:off x="585778" y="3122111"/>
            <a:ext cx="6409238" cy="3667126"/>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000000"/>
                </a:solidFill>
                <a:latin typeface="Poppins"/>
                <a:ea typeface="Poppins"/>
                <a:cs typeface="Poppins"/>
                <a:sym typeface="Poppins"/>
              </a:rPr>
              <a:t>Coût basé sur services, ressources et région des data centers.</a:t>
            </a:r>
          </a:p>
          <a:p>
            <a:pPr marL="647695" lvl="1" indent="-323848" algn="l">
              <a:lnSpc>
                <a:spcPts val="4199"/>
              </a:lnSpc>
              <a:buFont typeface="Arial"/>
              <a:buChar char="•"/>
            </a:pPr>
            <a:r>
              <a:rPr lang="en-US" sz="2999">
                <a:solidFill>
                  <a:srgbClr val="000000"/>
                </a:solidFill>
                <a:latin typeface="Poppins"/>
                <a:ea typeface="Poppins"/>
                <a:cs typeface="Poppins"/>
                <a:sym typeface="Poppins"/>
              </a:rPr>
              <a:t>Comparaison des tarifs avec divers fournisseurs</a:t>
            </a:r>
          </a:p>
          <a:p>
            <a:pPr marL="647695" lvl="1" indent="-323848" algn="l">
              <a:lnSpc>
                <a:spcPts val="4199"/>
              </a:lnSpc>
              <a:buFont typeface="Arial"/>
              <a:buChar char="•"/>
            </a:pPr>
            <a:r>
              <a:rPr lang="en-US" sz="2999">
                <a:solidFill>
                  <a:srgbClr val="000000"/>
                </a:solidFill>
                <a:latin typeface="Poppins"/>
                <a:ea typeface="Poppins"/>
                <a:cs typeface="Poppins"/>
                <a:sym typeface="Poppins"/>
              </a:rPr>
              <a:t>Prise en compte des coûts cachés et imprévus.</a:t>
            </a:r>
          </a:p>
        </p:txBody>
      </p:sp>
      <p:sp>
        <p:nvSpPr>
          <p:cNvPr id="6" name="TextBox 6"/>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Estimation de cout </a:t>
            </a:r>
          </a:p>
        </p:txBody>
      </p:sp>
      <p:sp>
        <p:nvSpPr>
          <p:cNvPr id="7" name="Freeform 7"/>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5"/>
            <a:stretch>
              <a:fillRect/>
            </a:stretch>
          </a:blipFill>
        </p:spPr>
      </p:sp>
      <p:grpSp>
        <p:nvGrpSpPr>
          <p:cNvPr id="8" name="Group 8"/>
          <p:cNvGrpSpPr/>
          <p:nvPr/>
        </p:nvGrpSpPr>
        <p:grpSpPr>
          <a:xfrm>
            <a:off x="17259676" y="9258300"/>
            <a:ext cx="827951" cy="8279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36</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92573" y="9048044"/>
            <a:ext cx="855562" cy="855562"/>
          </a:xfrm>
          <a:custGeom>
            <a:avLst/>
            <a:gdLst/>
            <a:ahLst/>
            <a:cxnLst/>
            <a:rect l="l" t="t" r="r" b="b"/>
            <a:pathLst>
              <a:path w="855562" h="855562">
                <a:moveTo>
                  <a:pt x="0" y="0"/>
                </a:moveTo>
                <a:lnTo>
                  <a:pt x="855562" y="0"/>
                </a:lnTo>
                <a:lnTo>
                  <a:pt x="855562" y="855561"/>
                </a:lnTo>
                <a:lnTo>
                  <a:pt x="0" y="855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107590" y="2457828"/>
            <a:ext cx="12769144" cy="1230525"/>
            <a:chOff x="0" y="0"/>
            <a:chExt cx="3363067" cy="324089"/>
          </a:xfrm>
        </p:grpSpPr>
        <p:sp>
          <p:nvSpPr>
            <p:cNvPr id="4" name="Freeform 4"/>
            <p:cNvSpPr/>
            <p:nvPr/>
          </p:nvSpPr>
          <p:spPr>
            <a:xfrm>
              <a:off x="0" y="0"/>
              <a:ext cx="3363067" cy="324089"/>
            </a:xfrm>
            <a:custGeom>
              <a:avLst/>
              <a:gdLst/>
              <a:ahLst/>
              <a:cxnLst/>
              <a:rect l="l" t="t" r="r" b="b"/>
              <a:pathLst>
                <a:path w="3363067" h="324089">
                  <a:moveTo>
                    <a:pt x="30921" y="0"/>
                  </a:moveTo>
                  <a:lnTo>
                    <a:pt x="3332145" y="0"/>
                  </a:lnTo>
                  <a:cubicBezTo>
                    <a:pt x="3349223" y="0"/>
                    <a:pt x="3363067" y="13844"/>
                    <a:pt x="3363067" y="30921"/>
                  </a:cubicBezTo>
                  <a:lnTo>
                    <a:pt x="3363067" y="293168"/>
                  </a:lnTo>
                  <a:cubicBezTo>
                    <a:pt x="3363067" y="310245"/>
                    <a:pt x="3349223" y="324089"/>
                    <a:pt x="3332145" y="324089"/>
                  </a:cubicBezTo>
                  <a:lnTo>
                    <a:pt x="30921" y="324089"/>
                  </a:lnTo>
                  <a:cubicBezTo>
                    <a:pt x="13844" y="324089"/>
                    <a:pt x="0" y="310245"/>
                    <a:pt x="0" y="293168"/>
                  </a:cubicBezTo>
                  <a:lnTo>
                    <a:pt x="0" y="30921"/>
                  </a:lnTo>
                  <a:cubicBezTo>
                    <a:pt x="0" y="13844"/>
                    <a:pt x="13844" y="0"/>
                    <a:pt x="30921" y="0"/>
                  </a:cubicBezTo>
                  <a:close/>
                </a:path>
              </a:pathLst>
            </a:custGeom>
            <a:solidFill>
              <a:srgbClr val="000000">
                <a:alpha val="0"/>
              </a:srgbClr>
            </a:solidFill>
            <a:ln w="47625" cap="rnd">
              <a:solidFill>
                <a:srgbClr val="4FACFF"/>
              </a:solidFill>
              <a:prstDash val="solid"/>
              <a:round/>
            </a:ln>
          </p:spPr>
        </p:sp>
        <p:sp>
          <p:nvSpPr>
            <p:cNvPr id="5" name="TextBox 5"/>
            <p:cNvSpPr txBox="1"/>
            <p:nvPr/>
          </p:nvSpPr>
          <p:spPr>
            <a:xfrm>
              <a:off x="0" y="-38100"/>
              <a:ext cx="3363067" cy="36218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2107590" y="5450110"/>
            <a:ext cx="12769144" cy="1160201"/>
            <a:chOff x="0" y="0"/>
            <a:chExt cx="3363067" cy="305567"/>
          </a:xfrm>
        </p:grpSpPr>
        <p:sp>
          <p:nvSpPr>
            <p:cNvPr id="7" name="Freeform 7"/>
            <p:cNvSpPr/>
            <p:nvPr/>
          </p:nvSpPr>
          <p:spPr>
            <a:xfrm>
              <a:off x="0" y="0"/>
              <a:ext cx="3363067" cy="305567"/>
            </a:xfrm>
            <a:custGeom>
              <a:avLst/>
              <a:gdLst/>
              <a:ahLst/>
              <a:cxnLst/>
              <a:rect l="l" t="t" r="r" b="b"/>
              <a:pathLst>
                <a:path w="3363067" h="305567">
                  <a:moveTo>
                    <a:pt x="30921" y="0"/>
                  </a:moveTo>
                  <a:lnTo>
                    <a:pt x="3332145" y="0"/>
                  </a:lnTo>
                  <a:cubicBezTo>
                    <a:pt x="3349223" y="0"/>
                    <a:pt x="3363067" y="13844"/>
                    <a:pt x="3363067" y="30921"/>
                  </a:cubicBezTo>
                  <a:lnTo>
                    <a:pt x="3363067" y="274646"/>
                  </a:lnTo>
                  <a:cubicBezTo>
                    <a:pt x="3363067" y="291723"/>
                    <a:pt x="3349223" y="305567"/>
                    <a:pt x="3332145" y="305567"/>
                  </a:cubicBezTo>
                  <a:lnTo>
                    <a:pt x="30921" y="305567"/>
                  </a:lnTo>
                  <a:cubicBezTo>
                    <a:pt x="13844" y="305567"/>
                    <a:pt x="0" y="291723"/>
                    <a:pt x="0" y="274646"/>
                  </a:cubicBezTo>
                  <a:lnTo>
                    <a:pt x="0" y="30921"/>
                  </a:lnTo>
                  <a:cubicBezTo>
                    <a:pt x="0" y="13844"/>
                    <a:pt x="13844" y="0"/>
                    <a:pt x="30921" y="0"/>
                  </a:cubicBezTo>
                  <a:close/>
                </a:path>
              </a:pathLst>
            </a:custGeom>
            <a:solidFill>
              <a:srgbClr val="000000">
                <a:alpha val="0"/>
              </a:srgbClr>
            </a:solidFill>
            <a:ln w="47625" cap="rnd">
              <a:solidFill>
                <a:srgbClr val="4FACFF"/>
              </a:solidFill>
              <a:prstDash val="solid"/>
              <a:round/>
            </a:ln>
          </p:spPr>
        </p:sp>
        <p:sp>
          <p:nvSpPr>
            <p:cNvPr id="8" name="TextBox 8"/>
            <p:cNvSpPr txBox="1"/>
            <p:nvPr/>
          </p:nvSpPr>
          <p:spPr>
            <a:xfrm>
              <a:off x="0" y="-57150"/>
              <a:ext cx="3363067" cy="362717"/>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grpSp>
        <p:nvGrpSpPr>
          <p:cNvPr id="9" name="Group 9"/>
          <p:cNvGrpSpPr/>
          <p:nvPr/>
        </p:nvGrpSpPr>
        <p:grpSpPr>
          <a:xfrm>
            <a:off x="2107590" y="8485811"/>
            <a:ext cx="12769144" cy="1190039"/>
            <a:chOff x="0" y="0"/>
            <a:chExt cx="3363067" cy="313426"/>
          </a:xfrm>
        </p:grpSpPr>
        <p:sp>
          <p:nvSpPr>
            <p:cNvPr id="10" name="Freeform 10"/>
            <p:cNvSpPr/>
            <p:nvPr/>
          </p:nvSpPr>
          <p:spPr>
            <a:xfrm>
              <a:off x="0" y="0"/>
              <a:ext cx="3363067" cy="313426"/>
            </a:xfrm>
            <a:custGeom>
              <a:avLst/>
              <a:gdLst/>
              <a:ahLst/>
              <a:cxnLst/>
              <a:rect l="l" t="t" r="r" b="b"/>
              <a:pathLst>
                <a:path w="3363067" h="313426">
                  <a:moveTo>
                    <a:pt x="30921" y="0"/>
                  </a:moveTo>
                  <a:lnTo>
                    <a:pt x="3332145" y="0"/>
                  </a:lnTo>
                  <a:cubicBezTo>
                    <a:pt x="3349223" y="0"/>
                    <a:pt x="3363067" y="13844"/>
                    <a:pt x="3363067" y="30921"/>
                  </a:cubicBezTo>
                  <a:lnTo>
                    <a:pt x="3363067" y="282505"/>
                  </a:lnTo>
                  <a:cubicBezTo>
                    <a:pt x="3363067" y="299582"/>
                    <a:pt x="3349223" y="313426"/>
                    <a:pt x="3332145" y="313426"/>
                  </a:cubicBezTo>
                  <a:lnTo>
                    <a:pt x="30921" y="313426"/>
                  </a:lnTo>
                  <a:cubicBezTo>
                    <a:pt x="13844" y="313426"/>
                    <a:pt x="0" y="299582"/>
                    <a:pt x="0" y="282505"/>
                  </a:cubicBezTo>
                  <a:lnTo>
                    <a:pt x="0" y="30921"/>
                  </a:lnTo>
                  <a:cubicBezTo>
                    <a:pt x="0" y="13844"/>
                    <a:pt x="13844" y="0"/>
                    <a:pt x="30921" y="0"/>
                  </a:cubicBezTo>
                  <a:close/>
                </a:path>
              </a:pathLst>
            </a:custGeom>
            <a:solidFill>
              <a:srgbClr val="000000">
                <a:alpha val="0"/>
              </a:srgbClr>
            </a:solidFill>
            <a:ln w="47625" cap="rnd">
              <a:solidFill>
                <a:srgbClr val="4FACFF"/>
              </a:solidFill>
              <a:prstDash val="solid"/>
              <a:round/>
            </a:ln>
          </p:spPr>
        </p:sp>
        <p:sp>
          <p:nvSpPr>
            <p:cNvPr id="11" name="TextBox 11"/>
            <p:cNvSpPr txBox="1"/>
            <p:nvPr/>
          </p:nvSpPr>
          <p:spPr>
            <a:xfrm>
              <a:off x="0" y="-57150"/>
              <a:ext cx="3363067" cy="370576"/>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grpSp>
        <p:nvGrpSpPr>
          <p:cNvPr id="12" name="Group 12"/>
          <p:cNvGrpSpPr/>
          <p:nvPr/>
        </p:nvGrpSpPr>
        <p:grpSpPr>
          <a:xfrm>
            <a:off x="2107590" y="4031253"/>
            <a:ext cx="12769144" cy="1075957"/>
            <a:chOff x="0" y="0"/>
            <a:chExt cx="3363067" cy="283380"/>
          </a:xfrm>
        </p:grpSpPr>
        <p:sp>
          <p:nvSpPr>
            <p:cNvPr id="13" name="Freeform 13"/>
            <p:cNvSpPr/>
            <p:nvPr/>
          </p:nvSpPr>
          <p:spPr>
            <a:xfrm>
              <a:off x="0" y="0"/>
              <a:ext cx="3363067" cy="283380"/>
            </a:xfrm>
            <a:custGeom>
              <a:avLst/>
              <a:gdLst/>
              <a:ahLst/>
              <a:cxnLst/>
              <a:rect l="l" t="t" r="r" b="b"/>
              <a:pathLst>
                <a:path w="3363067" h="283380">
                  <a:moveTo>
                    <a:pt x="30921" y="0"/>
                  </a:moveTo>
                  <a:lnTo>
                    <a:pt x="3332145" y="0"/>
                  </a:lnTo>
                  <a:cubicBezTo>
                    <a:pt x="3349223" y="0"/>
                    <a:pt x="3363067" y="13844"/>
                    <a:pt x="3363067" y="30921"/>
                  </a:cubicBezTo>
                  <a:lnTo>
                    <a:pt x="3363067" y="252458"/>
                  </a:lnTo>
                  <a:cubicBezTo>
                    <a:pt x="3363067" y="269536"/>
                    <a:pt x="3349223" y="283380"/>
                    <a:pt x="3332145" y="283380"/>
                  </a:cubicBezTo>
                  <a:lnTo>
                    <a:pt x="30921" y="283380"/>
                  </a:lnTo>
                  <a:cubicBezTo>
                    <a:pt x="13844" y="283380"/>
                    <a:pt x="0" y="269536"/>
                    <a:pt x="0" y="252458"/>
                  </a:cubicBezTo>
                  <a:lnTo>
                    <a:pt x="0" y="30921"/>
                  </a:lnTo>
                  <a:cubicBezTo>
                    <a:pt x="0" y="13844"/>
                    <a:pt x="13844" y="0"/>
                    <a:pt x="30921" y="0"/>
                  </a:cubicBezTo>
                  <a:close/>
                </a:path>
              </a:pathLst>
            </a:custGeom>
            <a:solidFill>
              <a:srgbClr val="000000">
                <a:alpha val="0"/>
              </a:srgbClr>
            </a:solidFill>
            <a:ln w="47625" cap="rnd">
              <a:solidFill>
                <a:srgbClr val="4FACFF"/>
              </a:solidFill>
              <a:prstDash val="solid"/>
              <a:round/>
            </a:ln>
          </p:spPr>
        </p:sp>
        <p:sp>
          <p:nvSpPr>
            <p:cNvPr id="14" name="TextBox 14"/>
            <p:cNvSpPr txBox="1"/>
            <p:nvPr/>
          </p:nvSpPr>
          <p:spPr>
            <a:xfrm>
              <a:off x="0" y="-57150"/>
              <a:ext cx="3363067" cy="340530"/>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grpSp>
        <p:nvGrpSpPr>
          <p:cNvPr id="15" name="Group 15"/>
          <p:cNvGrpSpPr/>
          <p:nvPr/>
        </p:nvGrpSpPr>
        <p:grpSpPr>
          <a:xfrm>
            <a:off x="2107590" y="6953210"/>
            <a:ext cx="12769144" cy="1189700"/>
            <a:chOff x="0" y="0"/>
            <a:chExt cx="3363067" cy="313337"/>
          </a:xfrm>
        </p:grpSpPr>
        <p:sp>
          <p:nvSpPr>
            <p:cNvPr id="16" name="Freeform 16"/>
            <p:cNvSpPr/>
            <p:nvPr/>
          </p:nvSpPr>
          <p:spPr>
            <a:xfrm>
              <a:off x="0" y="0"/>
              <a:ext cx="3363067" cy="313337"/>
            </a:xfrm>
            <a:custGeom>
              <a:avLst/>
              <a:gdLst/>
              <a:ahLst/>
              <a:cxnLst/>
              <a:rect l="l" t="t" r="r" b="b"/>
              <a:pathLst>
                <a:path w="3363067" h="313337">
                  <a:moveTo>
                    <a:pt x="30921" y="0"/>
                  </a:moveTo>
                  <a:lnTo>
                    <a:pt x="3332145" y="0"/>
                  </a:lnTo>
                  <a:cubicBezTo>
                    <a:pt x="3349223" y="0"/>
                    <a:pt x="3363067" y="13844"/>
                    <a:pt x="3363067" y="30921"/>
                  </a:cubicBezTo>
                  <a:lnTo>
                    <a:pt x="3363067" y="282415"/>
                  </a:lnTo>
                  <a:cubicBezTo>
                    <a:pt x="3363067" y="299493"/>
                    <a:pt x="3349223" y="313337"/>
                    <a:pt x="3332145" y="313337"/>
                  </a:cubicBezTo>
                  <a:lnTo>
                    <a:pt x="30921" y="313337"/>
                  </a:lnTo>
                  <a:cubicBezTo>
                    <a:pt x="13844" y="313337"/>
                    <a:pt x="0" y="299493"/>
                    <a:pt x="0" y="282415"/>
                  </a:cubicBezTo>
                  <a:lnTo>
                    <a:pt x="0" y="30921"/>
                  </a:lnTo>
                  <a:cubicBezTo>
                    <a:pt x="0" y="13844"/>
                    <a:pt x="13844" y="0"/>
                    <a:pt x="30921" y="0"/>
                  </a:cubicBezTo>
                  <a:close/>
                </a:path>
              </a:pathLst>
            </a:custGeom>
            <a:solidFill>
              <a:srgbClr val="000000">
                <a:alpha val="0"/>
              </a:srgbClr>
            </a:solidFill>
            <a:ln w="47625" cap="rnd">
              <a:solidFill>
                <a:srgbClr val="4FACFF"/>
              </a:solidFill>
              <a:prstDash val="solid"/>
              <a:round/>
            </a:ln>
          </p:spPr>
        </p:sp>
        <p:sp>
          <p:nvSpPr>
            <p:cNvPr id="17" name="TextBox 17"/>
            <p:cNvSpPr txBox="1"/>
            <p:nvPr/>
          </p:nvSpPr>
          <p:spPr>
            <a:xfrm>
              <a:off x="0" y="-57150"/>
              <a:ext cx="3363067" cy="370487"/>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grpSp>
        <p:nvGrpSpPr>
          <p:cNvPr id="18" name="Group 18"/>
          <p:cNvGrpSpPr/>
          <p:nvPr/>
        </p:nvGrpSpPr>
        <p:grpSpPr>
          <a:xfrm>
            <a:off x="1799365" y="2421199"/>
            <a:ext cx="308225" cy="7218021"/>
            <a:chOff x="0" y="0"/>
            <a:chExt cx="81178" cy="1901043"/>
          </a:xfrm>
        </p:grpSpPr>
        <p:sp>
          <p:nvSpPr>
            <p:cNvPr id="19" name="Freeform 19"/>
            <p:cNvSpPr/>
            <p:nvPr/>
          </p:nvSpPr>
          <p:spPr>
            <a:xfrm>
              <a:off x="0" y="0"/>
              <a:ext cx="81178" cy="1901043"/>
            </a:xfrm>
            <a:custGeom>
              <a:avLst/>
              <a:gdLst/>
              <a:ahLst/>
              <a:cxnLst/>
              <a:rect l="l" t="t" r="r" b="b"/>
              <a:pathLst>
                <a:path w="81178" h="1901043">
                  <a:moveTo>
                    <a:pt x="40589" y="0"/>
                  </a:moveTo>
                  <a:lnTo>
                    <a:pt x="40589" y="0"/>
                  </a:lnTo>
                  <a:cubicBezTo>
                    <a:pt x="63006" y="0"/>
                    <a:pt x="81178" y="18172"/>
                    <a:pt x="81178" y="40589"/>
                  </a:cubicBezTo>
                  <a:lnTo>
                    <a:pt x="81178" y="1860453"/>
                  </a:lnTo>
                  <a:cubicBezTo>
                    <a:pt x="81178" y="1882870"/>
                    <a:pt x="63006" y="1901043"/>
                    <a:pt x="40589" y="1901043"/>
                  </a:cubicBezTo>
                  <a:lnTo>
                    <a:pt x="40589" y="1901043"/>
                  </a:lnTo>
                  <a:cubicBezTo>
                    <a:pt x="18172" y="1901043"/>
                    <a:pt x="0" y="1882870"/>
                    <a:pt x="0" y="1860453"/>
                  </a:cubicBezTo>
                  <a:lnTo>
                    <a:pt x="0" y="40589"/>
                  </a:lnTo>
                  <a:cubicBezTo>
                    <a:pt x="0" y="18172"/>
                    <a:pt x="18172" y="0"/>
                    <a:pt x="40589" y="0"/>
                  </a:cubicBezTo>
                  <a:close/>
                </a:path>
              </a:pathLst>
            </a:custGeom>
            <a:solidFill>
              <a:srgbClr val="000000">
                <a:alpha val="0"/>
              </a:srgbClr>
            </a:solidFill>
            <a:ln w="47625" cap="rnd">
              <a:solidFill>
                <a:srgbClr val="4FACFF"/>
              </a:solidFill>
              <a:prstDash val="solid"/>
              <a:round/>
            </a:ln>
          </p:spPr>
        </p:sp>
        <p:sp>
          <p:nvSpPr>
            <p:cNvPr id="20" name="TextBox 20"/>
            <p:cNvSpPr txBox="1"/>
            <p:nvPr/>
          </p:nvSpPr>
          <p:spPr>
            <a:xfrm>
              <a:off x="0" y="-57150"/>
              <a:ext cx="81178" cy="1958193"/>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sp>
        <p:nvSpPr>
          <p:cNvPr id="21" name="TextBox 21"/>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Fiabilité et Comparaison des Sources </a:t>
            </a:r>
          </a:p>
        </p:txBody>
      </p:sp>
      <p:sp>
        <p:nvSpPr>
          <p:cNvPr id="22" name="TextBox 22"/>
          <p:cNvSpPr txBox="1"/>
          <p:nvPr/>
        </p:nvSpPr>
        <p:spPr>
          <a:xfrm>
            <a:off x="2410757" y="1672153"/>
            <a:ext cx="13413447"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L'Importance des Sources Fiables dans la Prise de Décision</a:t>
            </a:r>
          </a:p>
        </p:txBody>
      </p:sp>
      <p:sp>
        <p:nvSpPr>
          <p:cNvPr id="23" name="TextBox 23"/>
          <p:cNvSpPr txBox="1"/>
          <p:nvPr/>
        </p:nvSpPr>
        <p:spPr>
          <a:xfrm>
            <a:off x="2328702" y="2593428"/>
            <a:ext cx="12287128" cy="798830"/>
          </a:xfrm>
          <a:prstGeom prst="rect">
            <a:avLst/>
          </a:prstGeom>
        </p:spPr>
        <p:txBody>
          <a:bodyPr lIns="0" tIns="0" rIns="0" bIns="0" rtlCol="0" anchor="t">
            <a:spAutoFit/>
          </a:bodyPr>
          <a:lstStyle/>
          <a:p>
            <a:pPr marL="496571" lvl="1" indent="-248285" algn="l">
              <a:lnSpc>
                <a:spcPts val="3220"/>
              </a:lnSpc>
              <a:buFont typeface="Arial"/>
              <a:buChar char="•"/>
            </a:pPr>
            <a:r>
              <a:rPr lang="en-US" sz="2300" b="1">
                <a:solidFill>
                  <a:srgbClr val="000000"/>
                </a:solidFill>
                <a:latin typeface="Poppins Bold"/>
                <a:ea typeface="Poppins Bold"/>
                <a:cs typeface="Poppins Bold"/>
                <a:sym typeface="Poppins Bold"/>
              </a:rPr>
              <a:t>Prise de décision efficace : Des sources fiables garantissent des choix stratégiques basés sur des données vérifiées.</a:t>
            </a:r>
          </a:p>
        </p:txBody>
      </p:sp>
      <p:sp>
        <p:nvSpPr>
          <p:cNvPr id="24" name="TextBox 24"/>
          <p:cNvSpPr txBox="1"/>
          <p:nvPr/>
        </p:nvSpPr>
        <p:spPr>
          <a:xfrm>
            <a:off x="2348598" y="5666222"/>
            <a:ext cx="12441747" cy="798830"/>
          </a:xfrm>
          <a:prstGeom prst="rect">
            <a:avLst/>
          </a:prstGeom>
        </p:spPr>
        <p:txBody>
          <a:bodyPr lIns="0" tIns="0" rIns="0" bIns="0" rtlCol="0" anchor="t">
            <a:spAutoFit/>
          </a:bodyPr>
          <a:lstStyle/>
          <a:p>
            <a:pPr marL="496571" lvl="1" indent="-248285" algn="l">
              <a:lnSpc>
                <a:spcPts val="3220"/>
              </a:lnSpc>
              <a:buFont typeface="Arial"/>
              <a:buChar char="•"/>
            </a:pPr>
            <a:r>
              <a:rPr lang="en-US" sz="2300" b="1">
                <a:solidFill>
                  <a:srgbClr val="000000"/>
                </a:solidFill>
                <a:latin typeface="Poppins Bold"/>
                <a:ea typeface="Poppins Bold"/>
                <a:cs typeface="Poppins Bold"/>
                <a:sym typeface="Poppins Bold"/>
              </a:rPr>
              <a:t>Crédibilité et confiance : Des décisions appuyées par des sources solides renforcent la confiance des parties prenantes.</a:t>
            </a:r>
          </a:p>
        </p:txBody>
      </p:sp>
      <p:sp>
        <p:nvSpPr>
          <p:cNvPr id="25" name="TextBox 25"/>
          <p:cNvSpPr txBox="1"/>
          <p:nvPr/>
        </p:nvSpPr>
        <p:spPr>
          <a:xfrm>
            <a:off x="3549737" y="8754761"/>
            <a:ext cx="10089120" cy="798830"/>
          </a:xfrm>
          <a:prstGeom prst="rect">
            <a:avLst/>
          </a:prstGeom>
        </p:spPr>
        <p:txBody>
          <a:bodyPr lIns="0" tIns="0" rIns="0" bIns="0" rtlCol="0" anchor="t">
            <a:spAutoFit/>
          </a:bodyPr>
          <a:lstStyle/>
          <a:p>
            <a:pPr marL="496571" lvl="1" indent="-248285" algn="l">
              <a:lnSpc>
                <a:spcPts val="3220"/>
              </a:lnSpc>
              <a:buFont typeface="Arial"/>
              <a:buChar char="•"/>
            </a:pPr>
            <a:r>
              <a:rPr lang="en-US" sz="2300" b="1">
                <a:solidFill>
                  <a:srgbClr val="000000"/>
                </a:solidFill>
                <a:latin typeface="Poppins Bold"/>
                <a:ea typeface="Poppins Bold"/>
                <a:cs typeface="Poppins Bold"/>
                <a:sym typeface="Poppins Bold"/>
              </a:rPr>
              <a:t>Impact sur la performance : Des sources fiables améliorent la compétitivité et l’adaptabilité aux changements.</a:t>
            </a:r>
          </a:p>
        </p:txBody>
      </p:sp>
      <p:sp>
        <p:nvSpPr>
          <p:cNvPr id="26" name="TextBox 26"/>
          <p:cNvSpPr txBox="1"/>
          <p:nvPr/>
        </p:nvSpPr>
        <p:spPr>
          <a:xfrm>
            <a:off x="2611313" y="4216516"/>
            <a:ext cx="11136341" cy="798830"/>
          </a:xfrm>
          <a:prstGeom prst="rect">
            <a:avLst/>
          </a:prstGeom>
        </p:spPr>
        <p:txBody>
          <a:bodyPr lIns="0" tIns="0" rIns="0" bIns="0" rtlCol="0" anchor="t">
            <a:spAutoFit/>
          </a:bodyPr>
          <a:lstStyle/>
          <a:p>
            <a:pPr marL="496571" lvl="1" indent="-248285" algn="l">
              <a:lnSpc>
                <a:spcPts val="3220"/>
              </a:lnSpc>
              <a:spcBef>
                <a:spcPct val="0"/>
              </a:spcBef>
              <a:buFont typeface="Arial"/>
              <a:buChar char="•"/>
            </a:pPr>
            <a:r>
              <a:rPr lang="en-US" sz="2300" b="1" u="none" strike="noStrike">
                <a:solidFill>
                  <a:srgbClr val="000000"/>
                </a:solidFill>
                <a:latin typeface="Poppins Bold"/>
                <a:ea typeface="Poppins Bold"/>
                <a:cs typeface="Poppins Bold"/>
                <a:sym typeface="Poppins Bold"/>
              </a:rPr>
              <a:t>Réduction des risques : Éviter les erreurs dues à des informations erronées ou incomplètes.</a:t>
            </a:r>
          </a:p>
        </p:txBody>
      </p:sp>
      <p:sp>
        <p:nvSpPr>
          <p:cNvPr id="27" name="TextBox 27"/>
          <p:cNvSpPr txBox="1"/>
          <p:nvPr/>
        </p:nvSpPr>
        <p:spPr>
          <a:xfrm>
            <a:off x="2379324" y="7099260"/>
            <a:ext cx="12087035" cy="798830"/>
          </a:xfrm>
          <a:prstGeom prst="rect">
            <a:avLst/>
          </a:prstGeom>
        </p:spPr>
        <p:txBody>
          <a:bodyPr lIns="0" tIns="0" rIns="0" bIns="0" rtlCol="0" anchor="t">
            <a:spAutoFit/>
          </a:bodyPr>
          <a:lstStyle/>
          <a:p>
            <a:pPr marL="496571" lvl="1" indent="-248285" algn="l">
              <a:lnSpc>
                <a:spcPts val="3220"/>
              </a:lnSpc>
              <a:buFont typeface="Arial"/>
              <a:buChar char="•"/>
            </a:pPr>
            <a:r>
              <a:rPr lang="en-US" sz="2300" b="1">
                <a:solidFill>
                  <a:srgbClr val="000000"/>
                </a:solidFill>
                <a:latin typeface="Poppins Bold"/>
                <a:ea typeface="Poppins Bold"/>
                <a:cs typeface="Poppins Bold"/>
                <a:sym typeface="Poppins Bold"/>
              </a:rPr>
              <a:t>Optimisation des analyses : Une meilleure qualité des données permet des insights plus précis et exploitables.</a:t>
            </a:r>
          </a:p>
        </p:txBody>
      </p:sp>
      <p:grpSp>
        <p:nvGrpSpPr>
          <p:cNvPr id="28" name="Group 28"/>
          <p:cNvGrpSpPr/>
          <p:nvPr/>
        </p:nvGrpSpPr>
        <p:grpSpPr>
          <a:xfrm>
            <a:off x="14906643" y="2434849"/>
            <a:ext cx="308225" cy="7218021"/>
            <a:chOff x="0" y="0"/>
            <a:chExt cx="81178" cy="1901043"/>
          </a:xfrm>
        </p:grpSpPr>
        <p:sp>
          <p:nvSpPr>
            <p:cNvPr id="29" name="Freeform 29"/>
            <p:cNvSpPr/>
            <p:nvPr/>
          </p:nvSpPr>
          <p:spPr>
            <a:xfrm>
              <a:off x="0" y="0"/>
              <a:ext cx="81178" cy="1901043"/>
            </a:xfrm>
            <a:custGeom>
              <a:avLst/>
              <a:gdLst/>
              <a:ahLst/>
              <a:cxnLst/>
              <a:rect l="l" t="t" r="r" b="b"/>
              <a:pathLst>
                <a:path w="81178" h="1901043">
                  <a:moveTo>
                    <a:pt x="40589" y="0"/>
                  </a:moveTo>
                  <a:lnTo>
                    <a:pt x="40589" y="0"/>
                  </a:lnTo>
                  <a:cubicBezTo>
                    <a:pt x="63006" y="0"/>
                    <a:pt x="81178" y="18172"/>
                    <a:pt x="81178" y="40589"/>
                  </a:cubicBezTo>
                  <a:lnTo>
                    <a:pt x="81178" y="1860453"/>
                  </a:lnTo>
                  <a:cubicBezTo>
                    <a:pt x="81178" y="1882870"/>
                    <a:pt x="63006" y="1901043"/>
                    <a:pt x="40589" y="1901043"/>
                  </a:cubicBezTo>
                  <a:lnTo>
                    <a:pt x="40589" y="1901043"/>
                  </a:lnTo>
                  <a:cubicBezTo>
                    <a:pt x="18172" y="1901043"/>
                    <a:pt x="0" y="1882870"/>
                    <a:pt x="0" y="1860453"/>
                  </a:cubicBezTo>
                  <a:lnTo>
                    <a:pt x="0" y="40589"/>
                  </a:lnTo>
                  <a:cubicBezTo>
                    <a:pt x="0" y="18172"/>
                    <a:pt x="18172" y="0"/>
                    <a:pt x="40589" y="0"/>
                  </a:cubicBezTo>
                  <a:close/>
                </a:path>
              </a:pathLst>
            </a:custGeom>
            <a:solidFill>
              <a:srgbClr val="000000">
                <a:alpha val="0"/>
              </a:srgbClr>
            </a:solidFill>
            <a:ln w="47625" cap="rnd">
              <a:solidFill>
                <a:srgbClr val="4FACFF"/>
              </a:solidFill>
              <a:prstDash val="solid"/>
              <a:round/>
            </a:ln>
          </p:spPr>
        </p:sp>
        <p:sp>
          <p:nvSpPr>
            <p:cNvPr id="30" name="TextBox 30"/>
            <p:cNvSpPr txBox="1"/>
            <p:nvPr/>
          </p:nvSpPr>
          <p:spPr>
            <a:xfrm>
              <a:off x="0" y="-57150"/>
              <a:ext cx="81178" cy="1958193"/>
            </a:xfrm>
            <a:prstGeom prst="rect">
              <a:avLst/>
            </a:prstGeom>
          </p:spPr>
          <p:txBody>
            <a:bodyPr lIns="50800" tIns="50800" rIns="50800" bIns="50800" rtlCol="0" anchor="ctr"/>
            <a:lstStyle/>
            <a:p>
              <a:pPr marL="496571" lvl="1" indent="-248285" algn="l">
                <a:lnSpc>
                  <a:spcPts val="3220"/>
                </a:lnSpc>
                <a:spcBef>
                  <a:spcPct val="0"/>
                </a:spcBef>
                <a:buFont typeface="Arial"/>
                <a:buChar char="•"/>
              </a:pPr>
              <a:endParaRPr/>
            </a:p>
          </p:txBody>
        </p:sp>
      </p:grpSp>
      <p:sp>
        <p:nvSpPr>
          <p:cNvPr id="31" name="Freeform 31"/>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4"/>
            <a:stretch>
              <a:fillRect/>
            </a:stretch>
          </a:blipFill>
        </p:spPr>
      </p:sp>
      <p:grpSp>
        <p:nvGrpSpPr>
          <p:cNvPr id="32" name="Group 32"/>
          <p:cNvGrpSpPr/>
          <p:nvPr/>
        </p:nvGrpSpPr>
        <p:grpSpPr>
          <a:xfrm>
            <a:off x="17259676" y="9258300"/>
            <a:ext cx="827951" cy="82795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37</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98467" y="7533532"/>
            <a:ext cx="855562" cy="855562"/>
          </a:xfrm>
          <a:custGeom>
            <a:avLst/>
            <a:gdLst/>
            <a:ahLst/>
            <a:cxnLst/>
            <a:rect l="l" t="t" r="r" b="b"/>
            <a:pathLst>
              <a:path w="855562" h="855562">
                <a:moveTo>
                  <a:pt x="0" y="0"/>
                </a:moveTo>
                <a:lnTo>
                  <a:pt x="855562" y="0"/>
                </a:lnTo>
                <a:lnTo>
                  <a:pt x="855562" y="855562"/>
                </a:lnTo>
                <a:lnTo>
                  <a:pt x="0" y="855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6390950" y="2254515"/>
          <a:ext cx="11254212" cy="6928179"/>
        </p:xfrm>
        <a:graphic>
          <a:graphicData uri="http://schemas.openxmlformats.org/drawingml/2006/table">
            <a:tbl>
              <a:tblPr/>
              <a:tblGrid>
                <a:gridCol w="2337035">
                  <a:extLst>
                    <a:ext uri="{9D8B030D-6E8A-4147-A177-3AD203B41FA5}">
                      <a16:colId xmlns:a16="http://schemas.microsoft.com/office/drawing/2014/main" val="20000"/>
                    </a:ext>
                  </a:extLst>
                </a:gridCol>
                <a:gridCol w="4453203">
                  <a:extLst>
                    <a:ext uri="{9D8B030D-6E8A-4147-A177-3AD203B41FA5}">
                      <a16:colId xmlns:a16="http://schemas.microsoft.com/office/drawing/2014/main" val="20001"/>
                    </a:ext>
                  </a:extLst>
                </a:gridCol>
                <a:gridCol w="4463974">
                  <a:extLst>
                    <a:ext uri="{9D8B030D-6E8A-4147-A177-3AD203B41FA5}">
                      <a16:colId xmlns:a16="http://schemas.microsoft.com/office/drawing/2014/main" val="20002"/>
                    </a:ext>
                  </a:extLst>
                </a:gridCol>
              </a:tblGrid>
              <a:tr h="1029246">
                <a:tc>
                  <a:txBody>
                    <a:bodyPr/>
                    <a:lstStyle/>
                    <a:p>
                      <a:pPr algn="ctr">
                        <a:lnSpc>
                          <a:spcPts val="3220"/>
                        </a:lnSpc>
                        <a:defRPr/>
                      </a:pPr>
                      <a:r>
                        <a:rPr lang="en-US" sz="2300" b="1">
                          <a:solidFill>
                            <a:srgbClr val="000000"/>
                          </a:solidFill>
                          <a:latin typeface="Poppins Bold"/>
                          <a:ea typeface="Poppins Bold"/>
                          <a:cs typeface="Poppins Bold"/>
                          <a:sym typeface="Poppins Bold"/>
                        </a:rPr>
                        <a:t>Critère</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3220"/>
                        </a:lnSpc>
                        <a:defRPr/>
                      </a:pPr>
                      <a:r>
                        <a:rPr lang="en-US" sz="2300" b="1">
                          <a:solidFill>
                            <a:srgbClr val="000000"/>
                          </a:solidFill>
                          <a:latin typeface="Poppins Bold"/>
                          <a:ea typeface="Poppins Bold"/>
                          <a:cs typeface="Poppins Bold"/>
                          <a:sym typeface="Poppins Bold"/>
                        </a:rPr>
                        <a:t>Description</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3220"/>
                        </a:lnSpc>
                        <a:defRPr/>
                      </a:pPr>
                      <a:r>
                        <a:rPr lang="en-US" sz="2300" b="1">
                          <a:solidFill>
                            <a:srgbClr val="000000"/>
                          </a:solidFill>
                          <a:latin typeface="Poppins Bold"/>
                          <a:ea typeface="Poppins Bold"/>
                          <a:cs typeface="Poppins Bold"/>
                          <a:sym typeface="Poppins Bold"/>
                        </a:rPr>
                        <a:t>Exemple</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392344">
                <a:tc>
                  <a:txBody>
                    <a:bodyPr/>
                    <a:lstStyle/>
                    <a:p>
                      <a:pPr algn="ctr">
                        <a:lnSpc>
                          <a:spcPts val="3220"/>
                        </a:lnSpc>
                        <a:defRPr/>
                      </a:pPr>
                      <a:r>
                        <a:rPr lang="en-US" sz="2300">
                          <a:solidFill>
                            <a:srgbClr val="000000"/>
                          </a:solidFill>
                          <a:latin typeface="Poppins"/>
                          <a:ea typeface="Poppins"/>
                          <a:cs typeface="Poppins"/>
                          <a:sym typeface="Poppins"/>
                        </a:rPr>
                        <a:t>Fiabilité</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3220"/>
                        </a:lnSpc>
                        <a:defRPr/>
                      </a:pPr>
                      <a:r>
                        <a:rPr lang="en-US" sz="2300">
                          <a:solidFill>
                            <a:srgbClr val="000000"/>
                          </a:solidFill>
                          <a:latin typeface="Poppins"/>
                          <a:ea typeface="Poppins"/>
                          <a:cs typeface="Poppins"/>
                          <a:sym typeface="Poppins"/>
                        </a:rPr>
                        <a:t>Crédibilité de la source</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3220"/>
                        </a:lnSpc>
                        <a:defRPr/>
                      </a:pPr>
                      <a:r>
                        <a:rPr lang="en-US" sz="2300">
                          <a:solidFill>
                            <a:srgbClr val="000000"/>
                          </a:solidFill>
                          <a:latin typeface="Poppins"/>
                          <a:ea typeface="Poppins"/>
                          <a:cs typeface="Poppins"/>
                          <a:sym typeface="Poppins"/>
                        </a:rPr>
                        <a:t>IEEE vs tweet</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172180">
                <a:tc>
                  <a:txBody>
                    <a:bodyPr/>
                    <a:lstStyle/>
                    <a:p>
                      <a:pPr algn="ctr">
                        <a:lnSpc>
                          <a:spcPts val="3220"/>
                        </a:lnSpc>
                        <a:defRPr/>
                      </a:pPr>
                      <a:r>
                        <a:rPr lang="en-US" sz="2300">
                          <a:solidFill>
                            <a:srgbClr val="000000"/>
                          </a:solidFill>
                          <a:latin typeface="Poppins"/>
                          <a:ea typeface="Poppins"/>
                          <a:cs typeface="Poppins"/>
                          <a:sym typeface="Poppins"/>
                        </a:rPr>
                        <a:t>Actualité</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3220"/>
                        </a:lnSpc>
                        <a:defRPr/>
                      </a:pPr>
                      <a:r>
                        <a:rPr lang="en-US" sz="2300">
                          <a:solidFill>
                            <a:srgbClr val="000000"/>
                          </a:solidFill>
                          <a:latin typeface="Poppins"/>
                          <a:ea typeface="Poppins"/>
                          <a:cs typeface="Poppins"/>
                          <a:sym typeface="Poppins"/>
                        </a:rPr>
                        <a:t>Données récentes</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3220"/>
                        </a:lnSpc>
                        <a:defRPr/>
                      </a:pPr>
                      <a:r>
                        <a:rPr lang="en-US" sz="2300">
                          <a:solidFill>
                            <a:srgbClr val="000000"/>
                          </a:solidFill>
                          <a:latin typeface="Poppins"/>
                          <a:ea typeface="Poppins"/>
                          <a:cs typeface="Poppins"/>
                          <a:sym typeface="Poppins"/>
                        </a:rPr>
                        <a:t>2025 vs 2015</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413856">
                <a:tc>
                  <a:txBody>
                    <a:bodyPr/>
                    <a:lstStyle/>
                    <a:p>
                      <a:pPr algn="ctr">
                        <a:lnSpc>
                          <a:spcPts val="3220"/>
                        </a:lnSpc>
                        <a:defRPr/>
                      </a:pPr>
                      <a:r>
                        <a:rPr lang="en-US" sz="2300">
                          <a:solidFill>
                            <a:srgbClr val="000000"/>
                          </a:solidFill>
                          <a:latin typeface="Poppins"/>
                          <a:ea typeface="Poppins"/>
                          <a:cs typeface="Poppins"/>
                          <a:sym typeface="Poppins"/>
                        </a:rPr>
                        <a:t>Objectivité</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3220"/>
                        </a:lnSpc>
                        <a:defRPr/>
                      </a:pPr>
                      <a:r>
                        <a:rPr lang="en-US" sz="2300">
                          <a:solidFill>
                            <a:srgbClr val="000000"/>
                          </a:solidFill>
                          <a:latin typeface="Poppins"/>
                          <a:ea typeface="Poppins"/>
                          <a:cs typeface="Poppins"/>
                          <a:sym typeface="Poppins"/>
                        </a:rPr>
                        <a:t>Neutralité de l’information</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3220"/>
                        </a:lnSpc>
                        <a:defRPr/>
                      </a:pPr>
                      <a:r>
                        <a:rPr lang="en-US" sz="2300">
                          <a:solidFill>
                            <a:srgbClr val="000000"/>
                          </a:solidFill>
                          <a:latin typeface="Poppins"/>
                          <a:ea typeface="Poppins"/>
                          <a:cs typeface="Poppins"/>
                          <a:sym typeface="Poppins"/>
                        </a:rPr>
                        <a:t>Rapport neutre vs biaisé</a:t>
                      </a: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1920552">
                <a:tc>
                  <a:txBody>
                    <a:bodyPr/>
                    <a:lstStyle/>
                    <a:p>
                      <a:pPr algn="ctr">
                        <a:lnSpc>
                          <a:spcPts val="3220"/>
                        </a:lnSpc>
                        <a:defRPr/>
                      </a:pPr>
                      <a:r>
                        <a:rPr lang="en-US" sz="2300">
                          <a:solidFill>
                            <a:srgbClr val="000000"/>
                          </a:solidFill>
                          <a:latin typeface="Poppins"/>
                          <a:ea typeface="Poppins"/>
                          <a:cs typeface="Poppins"/>
                          <a:sym typeface="Poppins"/>
                        </a:rPr>
                        <a:t>Pertinence</a:t>
                      </a:r>
                      <a:endParaRPr lang="en-US" sz="1100"/>
                    </a:p>
                    <a:p>
                      <a:pPr algn="ctr">
                        <a:lnSpc>
                          <a:spcPts val="3220"/>
                        </a:lnSpc>
                      </a:pP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3220"/>
                        </a:lnSpc>
                        <a:defRPr/>
                      </a:pPr>
                      <a:r>
                        <a:rPr lang="en-US" sz="2300">
                          <a:solidFill>
                            <a:srgbClr val="000000"/>
                          </a:solidFill>
                          <a:latin typeface="Poppins"/>
                          <a:ea typeface="Poppins"/>
                          <a:cs typeface="Poppins"/>
                          <a:sym typeface="Poppins"/>
                        </a:rPr>
                        <a:t>Lien direct avec notre sujet</a:t>
                      </a:r>
                      <a:endParaRPr lang="en-US" sz="1100"/>
                    </a:p>
                    <a:p>
                      <a:pPr algn="ctr">
                        <a:lnSpc>
                          <a:spcPts val="3220"/>
                        </a:lnSpc>
                      </a:pP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3220"/>
                        </a:lnSpc>
                        <a:defRPr/>
                      </a:pPr>
                      <a:r>
                        <a:rPr lang="en-US" sz="2300">
                          <a:solidFill>
                            <a:srgbClr val="000000"/>
                          </a:solidFill>
                          <a:latin typeface="Poppins"/>
                          <a:ea typeface="Poppins"/>
                          <a:cs typeface="Poppins"/>
                          <a:sym typeface="Poppins"/>
                        </a:rPr>
                        <a:t>Article sur Cloud en Afrique vs article sur IA</a:t>
                      </a:r>
                      <a:endParaRPr lang="en-US" sz="1100"/>
                    </a:p>
                    <a:p>
                      <a:pPr algn="ctr">
                        <a:lnSpc>
                          <a:spcPts val="3220"/>
                        </a:lnSpc>
                      </a:pPr>
                      <a:endParaRPr lang="en-US" sz="1100"/>
                    </a:p>
                  </a:txBody>
                  <a:tcPr marL="177237" marR="177237" marT="177237" marB="177237"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bl>
          </a:graphicData>
        </a:graphic>
      </p:graphicFrame>
      <p:grpSp>
        <p:nvGrpSpPr>
          <p:cNvPr id="4" name="Group 4"/>
          <p:cNvGrpSpPr/>
          <p:nvPr/>
        </p:nvGrpSpPr>
        <p:grpSpPr>
          <a:xfrm>
            <a:off x="495229" y="3172420"/>
            <a:ext cx="5366519" cy="1229227"/>
            <a:chOff x="0" y="0"/>
            <a:chExt cx="1503758" cy="344443"/>
          </a:xfrm>
        </p:grpSpPr>
        <p:sp>
          <p:nvSpPr>
            <p:cNvPr id="5" name="Freeform 5"/>
            <p:cNvSpPr/>
            <p:nvPr/>
          </p:nvSpPr>
          <p:spPr>
            <a:xfrm>
              <a:off x="0" y="0"/>
              <a:ext cx="1503758" cy="344443"/>
            </a:xfrm>
            <a:custGeom>
              <a:avLst/>
              <a:gdLst/>
              <a:ahLst/>
              <a:cxnLst/>
              <a:rect l="l" t="t" r="r" b="b"/>
              <a:pathLst>
                <a:path w="1503758" h="344443">
                  <a:moveTo>
                    <a:pt x="0" y="0"/>
                  </a:moveTo>
                  <a:lnTo>
                    <a:pt x="1503758" y="0"/>
                  </a:lnTo>
                  <a:lnTo>
                    <a:pt x="1503758" y="344443"/>
                  </a:lnTo>
                  <a:lnTo>
                    <a:pt x="0" y="344443"/>
                  </a:lnTo>
                  <a:close/>
                </a:path>
              </a:pathLst>
            </a:custGeom>
            <a:solidFill>
              <a:srgbClr val="006CCD"/>
            </a:solidFill>
          </p:spPr>
        </p:sp>
        <p:sp>
          <p:nvSpPr>
            <p:cNvPr id="6" name="TextBox 6"/>
            <p:cNvSpPr txBox="1"/>
            <p:nvPr/>
          </p:nvSpPr>
          <p:spPr>
            <a:xfrm>
              <a:off x="0" y="-38100"/>
              <a:ext cx="1503758" cy="382543"/>
            </a:xfrm>
            <a:prstGeom prst="rect">
              <a:avLst/>
            </a:prstGeom>
          </p:spPr>
          <p:txBody>
            <a:bodyPr lIns="50800" tIns="50800" rIns="50800" bIns="50800" rtlCol="0" anchor="ctr"/>
            <a:lstStyle/>
            <a:p>
              <a:pPr algn="ctr">
                <a:lnSpc>
                  <a:spcPts val="2199"/>
                </a:lnSpc>
              </a:pPr>
              <a:endParaRPr/>
            </a:p>
          </p:txBody>
        </p:sp>
      </p:grpSp>
      <p:sp>
        <p:nvSpPr>
          <p:cNvPr id="7" name="TextBox 7"/>
          <p:cNvSpPr txBox="1"/>
          <p:nvPr/>
        </p:nvSpPr>
        <p:spPr>
          <a:xfrm>
            <a:off x="558701" y="3326324"/>
            <a:ext cx="5064381" cy="802063"/>
          </a:xfrm>
          <a:prstGeom prst="rect">
            <a:avLst/>
          </a:prstGeom>
        </p:spPr>
        <p:txBody>
          <a:bodyPr lIns="0" tIns="0" rIns="0" bIns="0" rtlCol="0" anchor="t">
            <a:spAutoFit/>
          </a:bodyPr>
          <a:lstStyle/>
          <a:p>
            <a:pPr marL="507318" lvl="1" indent="-253659" algn="l">
              <a:lnSpc>
                <a:spcPts val="3289"/>
              </a:lnSpc>
              <a:buFont typeface="Arial"/>
              <a:buChar char="•"/>
            </a:pPr>
            <a:r>
              <a:rPr lang="en-US" sz="2349" b="1">
                <a:solidFill>
                  <a:srgbClr val="FFFFFF"/>
                </a:solidFill>
                <a:latin typeface="Open Sans Bold"/>
                <a:ea typeface="Open Sans Bold"/>
                <a:cs typeface="Open Sans Bold"/>
                <a:sym typeface="Open Sans Bold"/>
              </a:rPr>
              <a:t>la fiabilité : </a:t>
            </a:r>
          </a:p>
          <a:p>
            <a:pPr algn="l">
              <a:lnSpc>
                <a:spcPts val="3289"/>
              </a:lnSpc>
            </a:pPr>
            <a:r>
              <a:rPr lang="en-US" sz="2349" b="1">
                <a:solidFill>
                  <a:srgbClr val="FFFFFF"/>
                </a:solidFill>
                <a:latin typeface="Open Sans Bold"/>
                <a:ea typeface="Open Sans Bold"/>
                <a:cs typeface="Open Sans Bold"/>
                <a:sym typeface="Open Sans Bold"/>
              </a:rPr>
              <a:t>Est-ce que la source est crédible ?</a:t>
            </a:r>
          </a:p>
        </p:txBody>
      </p:sp>
      <p:grpSp>
        <p:nvGrpSpPr>
          <p:cNvPr id="8" name="Group 8"/>
          <p:cNvGrpSpPr/>
          <p:nvPr/>
        </p:nvGrpSpPr>
        <p:grpSpPr>
          <a:xfrm>
            <a:off x="495229" y="4702667"/>
            <a:ext cx="5366519" cy="1229227"/>
            <a:chOff x="0" y="0"/>
            <a:chExt cx="1503758" cy="344443"/>
          </a:xfrm>
        </p:grpSpPr>
        <p:sp>
          <p:nvSpPr>
            <p:cNvPr id="9" name="Freeform 9"/>
            <p:cNvSpPr/>
            <p:nvPr/>
          </p:nvSpPr>
          <p:spPr>
            <a:xfrm>
              <a:off x="0" y="0"/>
              <a:ext cx="1503758" cy="344443"/>
            </a:xfrm>
            <a:custGeom>
              <a:avLst/>
              <a:gdLst/>
              <a:ahLst/>
              <a:cxnLst/>
              <a:rect l="l" t="t" r="r" b="b"/>
              <a:pathLst>
                <a:path w="1503758" h="344443">
                  <a:moveTo>
                    <a:pt x="0" y="0"/>
                  </a:moveTo>
                  <a:lnTo>
                    <a:pt x="1503758" y="0"/>
                  </a:lnTo>
                  <a:lnTo>
                    <a:pt x="1503758" y="344443"/>
                  </a:lnTo>
                  <a:lnTo>
                    <a:pt x="0" y="344443"/>
                  </a:lnTo>
                  <a:close/>
                </a:path>
              </a:pathLst>
            </a:custGeom>
            <a:solidFill>
              <a:srgbClr val="006CCD"/>
            </a:solidFill>
          </p:spPr>
        </p:sp>
        <p:sp>
          <p:nvSpPr>
            <p:cNvPr id="10" name="TextBox 10"/>
            <p:cNvSpPr txBox="1"/>
            <p:nvPr/>
          </p:nvSpPr>
          <p:spPr>
            <a:xfrm>
              <a:off x="0" y="-38100"/>
              <a:ext cx="1503758" cy="382543"/>
            </a:xfrm>
            <a:prstGeom prst="rect">
              <a:avLst/>
            </a:prstGeom>
          </p:spPr>
          <p:txBody>
            <a:bodyPr lIns="50800" tIns="50800" rIns="50800" bIns="50800" rtlCol="0" anchor="ctr"/>
            <a:lstStyle/>
            <a:p>
              <a:pPr algn="ctr">
                <a:lnSpc>
                  <a:spcPts val="2199"/>
                </a:lnSpc>
              </a:pPr>
              <a:endParaRPr/>
            </a:p>
          </p:txBody>
        </p:sp>
      </p:grpSp>
      <p:grpSp>
        <p:nvGrpSpPr>
          <p:cNvPr id="11" name="Group 11"/>
          <p:cNvGrpSpPr/>
          <p:nvPr/>
        </p:nvGrpSpPr>
        <p:grpSpPr>
          <a:xfrm>
            <a:off x="495229" y="6232915"/>
            <a:ext cx="5366519" cy="1229227"/>
            <a:chOff x="0" y="0"/>
            <a:chExt cx="1503758" cy="344443"/>
          </a:xfrm>
        </p:grpSpPr>
        <p:sp>
          <p:nvSpPr>
            <p:cNvPr id="12" name="Freeform 12"/>
            <p:cNvSpPr/>
            <p:nvPr/>
          </p:nvSpPr>
          <p:spPr>
            <a:xfrm>
              <a:off x="0" y="0"/>
              <a:ext cx="1503758" cy="344443"/>
            </a:xfrm>
            <a:custGeom>
              <a:avLst/>
              <a:gdLst/>
              <a:ahLst/>
              <a:cxnLst/>
              <a:rect l="l" t="t" r="r" b="b"/>
              <a:pathLst>
                <a:path w="1503758" h="344443">
                  <a:moveTo>
                    <a:pt x="0" y="0"/>
                  </a:moveTo>
                  <a:lnTo>
                    <a:pt x="1503758" y="0"/>
                  </a:lnTo>
                  <a:lnTo>
                    <a:pt x="1503758" y="344443"/>
                  </a:lnTo>
                  <a:lnTo>
                    <a:pt x="0" y="344443"/>
                  </a:lnTo>
                  <a:close/>
                </a:path>
              </a:pathLst>
            </a:custGeom>
            <a:solidFill>
              <a:srgbClr val="006CCD"/>
            </a:solidFill>
          </p:spPr>
        </p:sp>
        <p:sp>
          <p:nvSpPr>
            <p:cNvPr id="13" name="TextBox 13"/>
            <p:cNvSpPr txBox="1"/>
            <p:nvPr/>
          </p:nvSpPr>
          <p:spPr>
            <a:xfrm>
              <a:off x="0" y="-38100"/>
              <a:ext cx="1503758" cy="382543"/>
            </a:xfrm>
            <a:prstGeom prst="rect">
              <a:avLst/>
            </a:prstGeom>
          </p:spPr>
          <p:txBody>
            <a:bodyPr lIns="50800" tIns="50800" rIns="50800" bIns="50800" rtlCol="0" anchor="ctr"/>
            <a:lstStyle/>
            <a:p>
              <a:pPr algn="ctr">
                <a:lnSpc>
                  <a:spcPts val="2199"/>
                </a:lnSpc>
              </a:pPr>
              <a:endParaRPr/>
            </a:p>
          </p:txBody>
        </p:sp>
      </p:grpSp>
      <p:grpSp>
        <p:nvGrpSpPr>
          <p:cNvPr id="14" name="Group 14"/>
          <p:cNvGrpSpPr/>
          <p:nvPr/>
        </p:nvGrpSpPr>
        <p:grpSpPr>
          <a:xfrm>
            <a:off x="495229" y="7793391"/>
            <a:ext cx="5366519" cy="1229227"/>
            <a:chOff x="0" y="0"/>
            <a:chExt cx="1503758" cy="344443"/>
          </a:xfrm>
        </p:grpSpPr>
        <p:sp>
          <p:nvSpPr>
            <p:cNvPr id="15" name="Freeform 15"/>
            <p:cNvSpPr/>
            <p:nvPr/>
          </p:nvSpPr>
          <p:spPr>
            <a:xfrm>
              <a:off x="0" y="0"/>
              <a:ext cx="1503758" cy="344443"/>
            </a:xfrm>
            <a:custGeom>
              <a:avLst/>
              <a:gdLst/>
              <a:ahLst/>
              <a:cxnLst/>
              <a:rect l="l" t="t" r="r" b="b"/>
              <a:pathLst>
                <a:path w="1503758" h="344443">
                  <a:moveTo>
                    <a:pt x="0" y="0"/>
                  </a:moveTo>
                  <a:lnTo>
                    <a:pt x="1503758" y="0"/>
                  </a:lnTo>
                  <a:lnTo>
                    <a:pt x="1503758" y="344443"/>
                  </a:lnTo>
                  <a:lnTo>
                    <a:pt x="0" y="344443"/>
                  </a:lnTo>
                  <a:close/>
                </a:path>
              </a:pathLst>
            </a:custGeom>
            <a:solidFill>
              <a:srgbClr val="006CCD"/>
            </a:solidFill>
          </p:spPr>
        </p:sp>
        <p:sp>
          <p:nvSpPr>
            <p:cNvPr id="16" name="TextBox 16"/>
            <p:cNvSpPr txBox="1"/>
            <p:nvPr/>
          </p:nvSpPr>
          <p:spPr>
            <a:xfrm>
              <a:off x="0" y="-38100"/>
              <a:ext cx="1503758" cy="382543"/>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558701" y="4886456"/>
            <a:ext cx="5303047" cy="802063"/>
          </a:xfrm>
          <a:prstGeom prst="rect">
            <a:avLst/>
          </a:prstGeom>
        </p:spPr>
        <p:txBody>
          <a:bodyPr lIns="0" tIns="0" rIns="0" bIns="0" rtlCol="0" anchor="t">
            <a:spAutoFit/>
          </a:bodyPr>
          <a:lstStyle/>
          <a:p>
            <a:pPr marL="507318" lvl="1" indent="-253659" algn="l">
              <a:lnSpc>
                <a:spcPts val="3289"/>
              </a:lnSpc>
              <a:spcBef>
                <a:spcPct val="0"/>
              </a:spcBef>
              <a:buFont typeface="Arial"/>
              <a:buChar char="•"/>
            </a:pPr>
            <a:r>
              <a:rPr lang="en-US" sz="2349" b="1" u="none" strike="noStrike">
                <a:solidFill>
                  <a:srgbClr val="FFFFFF"/>
                </a:solidFill>
                <a:latin typeface="Open Sans Bold"/>
                <a:ea typeface="Open Sans Bold"/>
                <a:cs typeface="Open Sans Bold"/>
                <a:sym typeface="Open Sans Bold"/>
              </a:rPr>
              <a:t> l’actualité : </a:t>
            </a:r>
          </a:p>
          <a:p>
            <a:pPr algn="l">
              <a:lnSpc>
                <a:spcPts val="3289"/>
              </a:lnSpc>
              <a:spcBef>
                <a:spcPct val="0"/>
              </a:spcBef>
            </a:pPr>
            <a:r>
              <a:rPr lang="en-US" sz="2349" b="1" u="none" strike="noStrike">
                <a:solidFill>
                  <a:srgbClr val="FFFFFF"/>
                </a:solidFill>
                <a:latin typeface="Open Sans Bold"/>
                <a:ea typeface="Open Sans Bold"/>
                <a:cs typeface="Open Sans Bold"/>
                <a:sym typeface="Open Sans Bold"/>
              </a:rPr>
              <a:t>Les données doivent être récentes</a:t>
            </a:r>
          </a:p>
        </p:txBody>
      </p:sp>
      <p:sp>
        <p:nvSpPr>
          <p:cNvPr id="18" name="TextBox 18"/>
          <p:cNvSpPr txBox="1"/>
          <p:nvPr/>
        </p:nvSpPr>
        <p:spPr>
          <a:xfrm>
            <a:off x="558701" y="6221535"/>
            <a:ext cx="5054037" cy="1162557"/>
          </a:xfrm>
          <a:prstGeom prst="rect">
            <a:avLst/>
          </a:prstGeom>
        </p:spPr>
        <p:txBody>
          <a:bodyPr lIns="0" tIns="0" rIns="0" bIns="0" rtlCol="0" anchor="t">
            <a:spAutoFit/>
          </a:bodyPr>
          <a:lstStyle/>
          <a:p>
            <a:pPr marL="487026" lvl="1" indent="-243513" algn="l">
              <a:lnSpc>
                <a:spcPts val="3158"/>
              </a:lnSpc>
              <a:spcBef>
                <a:spcPct val="0"/>
              </a:spcBef>
              <a:buFont typeface="Arial"/>
              <a:buChar char="•"/>
            </a:pPr>
            <a:r>
              <a:rPr lang="en-US" sz="2255" b="1" u="none" strike="noStrike">
                <a:solidFill>
                  <a:srgbClr val="FFFFFF"/>
                </a:solidFill>
                <a:latin typeface="Open Sans Bold"/>
                <a:ea typeface="Open Sans Bold"/>
                <a:cs typeface="Open Sans Bold"/>
                <a:sym typeface="Open Sans Bold"/>
              </a:rPr>
              <a:t> l’objectivité :</a:t>
            </a:r>
          </a:p>
          <a:p>
            <a:pPr algn="l">
              <a:lnSpc>
                <a:spcPts val="3158"/>
              </a:lnSpc>
              <a:spcBef>
                <a:spcPct val="0"/>
              </a:spcBef>
            </a:pPr>
            <a:r>
              <a:rPr lang="en-US" sz="2255" b="1" u="none" strike="noStrike">
                <a:solidFill>
                  <a:srgbClr val="FFFFFF"/>
                </a:solidFill>
                <a:latin typeface="Open Sans Bold"/>
                <a:ea typeface="Open Sans Bold"/>
                <a:cs typeface="Open Sans Bold"/>
                <a:sym typeface="Open Sans Bold"/>
              </a:rPr>
              <a:t> On vérifie si la source est neutre ou biaisée</a:t>
            </a:r>
          </a:p>
        </p:txBody>
      </p:sp>
      <p:sp>
        <p:nvSpPr>
          <p:cNvPr id="19" name="TextBox 19"/>
          <p:cNvSpPr txBox="1"/>
          <p:nvPr/>
        </p:nvSpPr>
        <p:spPr>
          <a:xfrm>
            <a:off x="646298" y="7782011"/>
            <a:ext cx="5215450" cy="1162557"/>
          </a:xfrm>
          <a:prstGeom prst="rect">
            <a:avLst/>
          </a:prstGeom>
        </p:spPr>
        <p:txBody>
          <a:bodyPr lIns="0" tIns="0" rIns="0" bIns="0" rtlCol="0" anchor="t">
            <a:spAutoFit/>
          </a:bodyPr>
          <a:lstStyle/>
          <a:p>
            <a:pPr marL="487026" lvl="1" indent="-243513" algn="l">
              <a:lnSpc>
                <a:spcPts val="3158"/>
              </a:lnSpc>
              <a:spcBef>
                <a:spcPct val="0"/>
              </a:spcBef>
              <a:buFont typeface="Arial"/>
              <a:buChar char="•"/>
            </a:pPr>
            <a:r>
              <a:rPr lang="en-US" sz="2255" b="1" u="none" strike="noStrike">
                <a:solidFill>
                  <a:srgbClr val="FFFFFF"/>
                </a:solidFill>
                <a:latin typeface="Open Sans Bold"/>
                <a:ea typeface="Open Sans Bold"/>
                <a:cs typeface="Open Sans Bold"/>
                <a:sym typeface="Open Sans Bold"/>
              </a:rPr>
              <a:t>la pertinence :</a:t>
            </a:r>
          </a:p>
          <a:p>
            <a:pPr algn="l">
              <a:lnSpc>
                <a:spcPts val="3158"/>
              </a:lnSpc>
              <a:spcBef>
                <a:spcPct val="0"/>
              </a:spcBef>
            </a:pPr>
            <a:r>
              <a:rPr lang="en-US" sz="2255" b="1" u="none" strike="noStrike">
                <a:solidFill>
                  <a:srgbClr val="FFFFFF"/>
                </a:solidFill>
                <a:latin typeface="Open Sans Bold"/>
                <a:ea typeface="Open Sans Bold"/>
                <a:cs typeface="Open Sans Bold"/>
                <a:sym typeface="Open Sans Bold"/>
              </a:rPr>
              <a:t> Est-ce que la source est directement liée à notre sujet ?</a:t>
            </a:r>
          </a:p>
        </p:txBody>
      </p:sp>
      <p:sp>
        <p:nvSpPr>
          <p:cNvPr id="20" name="TextBox 20"/>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Fiabilité et Comparaison des Sources </a:t>
            </a:r>
          </a:p>
        </p:txBody>
      </p:sp>
      <p:sp>
        <p:nvSpPr>
          <p:cNvPr id="21" name="TextBox 21"/>
          <p:cNvSpPr txBox="1"/>
          <p:nvPr/>
        </p:nvSpPr>
        <p:spPr>
          <a:xfrm>
            <a:off x="2410757" y="1672153"/>
            <a:ext cx="7960385" cy="406147"/>
          </a:xfrm>
          <a:prstGeom prst="rect">
            <a:avLst/>
          </a:prstGeom>
        </p:spPr>
        <p:txBody>
          <a:bodyPr lIns="0" tIns="0" rIns="0" bIns="0" rtlCol="0" anchor="t">
            <a:spAutoFit/>
          </a:bodyPr>
          <a:lstStyle/>
          <a:p>
            <a:pPr algn="l">
              <a:lnSpc>
                <a:spcPts val="2937"/>
              </a:lnSpc>
            </a:pPr>
            <a:r>
              <a:rPr lang="en-US" sz="3300" b="1">
                <a:solidFill>
                  <a:srgbClr val="00B2FF"/>
                </a:solidFill>
                <a:latin typeface="Montserrat Bold"/>
                <a:ea typeface="Montserrat Bold"/>
                <a:cs typeface="Montserrat Bold"/>
                <a:sym typeface="Montserrat Bold"/>
              </a:rPr>
              <a:t>Critères pour comparer les sources</a:t>
            </a:r>
          </a:p>
        </p:txBody>
      </p:sp>
      <p:sp>
        <p:nvSpPr>
          <p:cNvPr id="22" name="Freeform 22"/>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4"/>
            <a:stretch>
              <a:fillRect/>
            </a:stretch>
          </a:blipFill>
        </p:spPr>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38</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3918196" y="6214538"/>
            <a:ext cx="10744062" cy="453755"/>
            <a:chOff x="0" y="0"/>
            <a:chExt cx="1497430" cy="63241"/>
          </a:xfrm>
        </p:grpSpPr>
        <p:sp>
          <p:nvSpPr>
            <p:cNvPr id="4" name="Freeform 4"/>
            <p:cNvSpPr/>
            <p:nvPr/>
          </p:nvSpPr>
          <p:spPr>
            <a:xfrm>
              <a:off x="0" y="0"/>
              <a:ext cx="1497430" cy="63241"/>
            </a:xfrm>
            <a:custGeom>
              <a:avLst/>
              <a:gdLst/>
              <a:ahLst/>
              <a:cxnLst/>
              <a:rect l="l" t="t" r="r" b="b"/>
              <a:pathLst>
                <a:path w="1497430" h="63241">
                  <a:moveTo>
                    <a:pt x="0" y="0"/>
                  </a:moveTo>
                  <a:lnTo>
                    <a:pt x="1497430" y="0"/>
                  </a:lnTo>
                  <a:lnTo>
                    <a:pt x="1497430" y="63241"/>
                  </a:lnTo>
                  <a:lnTo>
                    <a:pt x="0" y="63241"/>
                  </a:lnTo>
                  <a:close/>
                </a:path>
              </a:pathLst>
            </a:custGeom>
            <a:solidFill>
              <a:srgbClr val="006CCD"/>
            </a:solidFill>
          </p:spPr>
        </p:sp>
        <p:sp>
          <p:nvSpPr>
            <p:cNvPr id="5" name="TextBox 5"/>
            <p:cNvSpPr txBox="1"/>
            <p:nvPr/>
          </p:nvSpPr>
          <p:spPr>
            <a:xfrm>
              <a:off x="0" y="-38100"/>
              <a:ext cx="1497430" cy="101341"/>
            </a:xfrm>
            <a:prstGeom prst="rect">
              <a:avLst/>
            </a:prstGeom>
          </p:spPr>
          <p:txBody>
            <a:bodyPr lIns="50800" tIns="50800" rIns="50800" bIns="50800" rtlCol="0" anchor="ctr"/>
            <a:lstStyle/>
            <a:p>
              <a:pPr algn="ctr">
                <a:lnSpc>
                  <a:spcPts val="2199"/>
                </a:lnSpc>
              </a:pPr>
              <a:endParaRPr/>
            </a:p>
          </p:txBody>
        </p:sp>
      </p:grpSp>
      <p:sp>
        <p:nvSpPr>
          <p:cNvPr id="6" name="TextBox 6"/>
          <p:cNvSpPr txBox="1"/>
          <p:nvPr/>
        </p:nvSpPr>
        <p:spPr>
          <a:xfrm>
            <a:off x="17259676" y="678211"/>
            <a:ext cx="584874"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15</a:t>
            </a:r>
          </a:p>
        </p:txBody>
      </p:sp>
      <p:sp>
        <p:nvSpPr>
          <p:cNvPr id="7" name="TextBox 7"/>
          <p:cNvSpPr txBox="1"/>
          <p:nvPr/>
        </p:nvSpPr>
        <p:spPr>
          <a:xfrm>
            <a:off x="1521178" y="3277978"/>
            <a:ext cx="15728597" cy="2596776"/>
          </a:xfrm>
          <a:prstGeom prst="rect">
            <a:avLst/>
          </a:prstGeom>
        </p:spPr>
        <p:txBody>
          <a:bodyPr lIns="0" tIns="0" rIns="0" bIns="0" rtlCol="0" anchor="t">
            <a:spAutoFit/>
          </a:bodyPr>
          <a:lstStyle/>
          <a:p>
            <a:pPr algn="ctr">
              <a:lnSpc>
                <a:spcPts val="9824"/>
              </a:lnSpc>
            </a:pPr>
            <a:r>
              <a:rPr lang="en-US" sz="11038" b="1">
                <a:solidFill>
                  <a:srgbClr val="3E67C8"/>
                </a:solidFill>
                <a:latin typeface="Montserrat Ultra-Bold"/>
                <a:ea typeface="Montserrat Ultra-Bold"/>
                <a:cs typeface="Montserrat Ultra-Bold"/>
                <a:sym typeface="Montserrat Ultra-Bold"/>
              </a:rPr>
              <a:t>Merci de votre attention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7373350" y="2522409"/>
            <a:ext cx="2798560" cy="2798560"/>
          </a:xfrm>
          <a:custGeom>
            <a:avLst/>
            <a:gdLst/>
            <a:ahLst/>
            <a:cxnLst/>
            <a:rect l="l" t="t" r="r" b="b"/>
            <a:pathLst>
              <a:path w="2798560" h="2798560">
                <a:moveTo>
                  <a:pt x="0" y="0"/>
                </a:moveTo>
                <a:lnTo>
                  <a:pt x="2798560" y="0"/>
                </a:lnTo>
                <a:lnTo>
                  <a:pt x="2798560" y="2798561"/>
                </a:lnTo>
                <a:lnTo>
                  <a:pt x="0" y="2798561"/>
                </a:lnTo>
                <a:lnTo>
                  <a:pt x="0" y="0"/>
                </a:lnTo>
                <a:close/>
              </a:path>
            </a:pathLst>
          </a:custGeom>
          <a:blipFill>
            <a:blip r:embed="rId3"/>
            <a:stretch>
              <a:fillRect/>
            </a:stretch>
          </a:blipFill>
        </p:spPr>
      </p:sp>
      <p:sp>
        <p:nvSpPr>
          <p:cNvPr id="4" name="TextBox 4"/>
          <p:cNvSpPr txBox="1"/>
          <p:nvPr/>
        </p:nvSpPr>
        <p:spPr>
          <a:xfrm>
            <a:off x="17259676" y="678211"/>
            <a:ext cx="760136"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04</a:t>
            </a:r>
          </a:p>
        </p:txBody>
      </p:sp>
      <p:sp>
        <p:nvSpPr>
          <p:cNvPr id="5" name="AutoShape 5"/>
          <p:cNvSpPr/>
          <p:nvPr/>
        </p:nvSpPr>
        <p:spPr>
          <a:xfrm>
            <a:off x="3743259" y="3921690"/>
            <a:ext cx="0" cy="1847553"/>
          </a:xfrm>
          <a:prstGeom prst="line">
            <a:avLst/>
          </a:prstGeom>
          <a:ln w="38100" cap="flat">
            <a:solidFill>
              <a:srgbClr val="39D5FF"/>
            </a:solidFill>
            <a:prstDash val="solid"/>
            <a:headEnd type="none" w="sm" len="sm"/>
            <a:tailEnd type="arrow" w="med" len="sm"/>
          </a:ln>
        </p:spPr>
      </p:sp>
      <p:sp>
        <p:nvSpPr>
          <p:cNvPr id="6" name="AutoShape 6"/>
          <p:cNvSpPr/>
          <p:nvPr/>
        </p:nvSpPr>
        <p:spPr>
          <a:xfrm>
            <a:off x="13802001" y="3921690"/>
            <a:ext cx="0" cy="1847553"/>
          </a:xfrm>
          <a:prstGeom prst="line">
            <a:avLst/>
          </a:prstGeom>
          <a:ln w="38100" cap="flat">
            <a:solidFill>
              <a:srgbClr val="39D5FF"/>
            </a:solidFill>
            <a:prstDash val="solid"/>
            <a:headEnd type="none" w="sm" len="sm"/>
            <a:tailEnd type="arrow" w="med" len="sm"/>
          </a:ln>
        </p:spPr>
      </p:sp>
      <p:grpSp>
        <p:nvGrpSpPr>
          <p:cNvPr id="7" name="Group 7"/>
          <p:cNvGrpSpPr/>
          <p:nvPr/>
        </p:nvGrpSpPr>
        <p:grpSpPr>
          <a:xfrm>
            <a:off x="1963755" y="5776824"/>
            <a:ext cx="5679270" cy="1870006"/>
            <a:chOff x="0" y="0"/>
            <a:chExt cx="7572360" cy="2493342"/>
          </a:xfrm>
        </p:grpSpPr>
        <p:sp>
          <p:nvSpPr>
            <p:cNvPr id="8" name="TextBox 8"/>
            <p:cNvSpPr txBox="1"/>
            <p:nvPr/>
          </p:nvSpPr>
          <p:spPr>
            <a:xfrm>
              <a:off x="0" y="95250"/>
              <a:ext cx="4745344" cy="609177"/>
            </a:xfrm>
            <a:prstGeom prst="rect">
              <a:avLst/>
            </a:prstGeom>
          </p:spPr>
          <p:txBody>
            <a:bodyPr lIns="0" tIns="0" rIns="0" bIns="0" rtlCol="0" anchor="t">
              <a:spAutoFit/>
            </a:bodyPr>
            <a:lstStyle/>
            <a:p>
              <a:pPr algn="ctr">
                <a:lnSpc>
                  <a:spcPts val="3115"/>
                </a:lnSpc>
              </a:pPr>
              <a:r>
                <a:rPr lang="en-US" sz="3500" b="1">
                  <a:solidFill>
                    <a:srgbClr val="006CCD"/>
                  </a:solidFill>
                  <a:latin typeface="Montserrat Semi-Bold"/>
                  <a:ea typeface="Montserrat Semi-Bold"/>
                  <a:cs typeface="Montserrat Semi-Bold"/>
                  <a:sym typeface="Montserrat Semi-Bold"/>
                </a:rPr>
                <a:t>Cloud privé</a:t>
              </a:r>
            </a:p>
          </p:txBody>
        </p:sp>
        <p:sp>
          <p:nvSpPr>
            <p:cNvPr id="9" name="TextBox 9"/>
            <p:cNvSpPr txBox="1"/>
            <p:nvPr/>
          </p:nvSpPr>
          <p:spPr>
            <a:xfrm>
              <a:off x="585446" y="986452"/>
              <a:ext cx="6986914" cy="1506890"/>
            </a:xfrm>
            <a:prstGeom prst="rect">
              <a:avLst/>
            </a:prstGeom>
          </p:spPr>
          <p:txBody>
            <a:bodyPr lIns="0" tIns="0" rIns="0" bIns="0" rtlCol="0" anchor="t">
              <a:spAutoFit/>
            </a:bodyPr>
            <a:lstStyle/>
            <a:p>
              <a:pPr marL="473410" lvl="1" indent="-236705" algn="l">
                <a:lnSpc>
                  <a:spcPts val="3069"/>
                </a:lnSpc>
                <a:buFont typeface="Arial"/>
                <a:buChar char="•"/>
              </a:pPr>
              <a:r>
                <a:rPr lang="en-US" sz="2192" b="1">
                  <a:solidFill>
                    <a:srgbClr val="000000"/>
                  </a:solidFill>
                  <a:latin typeface="Poppins Medium"/>
                  <a:ea typeface="Poppins Medium"/>
                  <a:cs typeface="Poppins Medium"/>
                  <a:sym typeface="Poppins Medium"/>
                </a:rPr>
                <a:t>Coûts élevés </a:t>
              </a:r>
            </a:p>
            <a:p>
              <a:pPr marL="473410" lvl="1" indent="-236705" algn="l">
                <a:lnSpc>
                  <a:spcPts val="3069"/>
                </a:lnSpc>
                <a:buFont typeface="Arial"/>
                <a:buChar char="•"/>
              </a:pPr>
              <a:r>
                <a:rPr lang="en-US" sz="2192" b="1">
                  <a:solidFill>
                    <a:srgbClr val="000000"/>
                  </a:solidFill>
                  <a:latin typeface="Poppins Medium"/>
                  <a:ea typeface="Poppins Medium"/>
                  <a:cs typeface="Poppins Medium"/>
                  <a:sym typeface="Poppins Medium"/>
                </a:rPr>
                <a:t>moins de contrôle sur les ressources</a:t>
              </a:r>
            </a:p>
          </p:txBody>
        </p:sp>
      </p:grpSp>
      <p:grpSp>
        <p:nvGrpSpPr>
          <p:cNvPr id="10" name="Group 10"/>
          <p:cNvGrpSpPr/>
          <p:nvPr/>
        </p:nvGrpSpPr>
        <p:grpSpPr>
          <a:xfrm>
            <a:off x="12022497" y="5769243"/>
            <a:ext cx="5812433" cy="1885169"/>
            <a:chOff x="0" y="0"/>
            <a:chExt cx="7749911" cy="2513558"/>
          </a:xfrm>
        </p:grpSpPr>
        <p:sp>
          <p:nvSpPr>
            <p:cNvPr id="11" name="TextBox 11"/>
            <p:cNvSpPr txBox="1"/>
            <p:nvPr/>
          </p:nvSpPr>
          <p:spPr>
            <a:xfrm>
              <a:off x="0" y="95250"/>
              <a:ext cx="4745344" cy="609177"/>
            </a:xfrm>
            <a:prstGeom prst="rect">
              <a:avLst/>
            </a:prstGeom>
          </p:spPr>
          <p:txBody>
            <a:bodyPr lIns="0" tIns="0" rIns="0" bIns="0" rtlCol="0" anchor="t">
              <a:spAutoFit/>
            </a:bodyPr>
            <a:lstStyle/>
            <a:p>
              <a:pPr algn="ctr">
                <a:lnSpc>
                  <a:spcPts val="3115"/>
                </a:lnSpc>
              </a:pPr>
              <a:r>
                <a:rPr lang="en-US" sz="3500" b="1">
                  <a:solidFill>
                    <a:srgbClr val="006CCD"/>
                  </a:solidFill>
                  <a:latin typeface="Montserrat Semi-Bold"/>
                  <a:ea typeface="Montserrat Semi-Bold"/>
                  <a:cs typeface="Montserrat Semi-Bold"/>
                  <a:sym typeface="Montserrat Semi-Bold"/>
                </a:rPr>
                <a:t>Cloud public</a:t>
              </a:r>
            </a:p>
          </p:txBody>
        </p:sp>
        <p:sp>
          <p:nvSpPr>
            <p:cNvPr id="12" name="TextBox 12"/>
            <p:cNvSpPr txBox="1"/>
            <p:nvPr/>
          </p:nvSpPr>
          <p:spPr>
            <a:xfrm>
              <a:off x="762997" y="1006669"/>
              <a:ext cx="6986914" cy="1506890"/>
            </a:xfrm>
            <a:prstGeom prst="rect">
              <a:avLst/>
            </a:prstGeom>
          </p:spPr>
          <p:txBody>
            <a:bodyPr lIns="0" tIns="0" rIns="0" bIns="0" rtlCol="0" anchor="t">
              <a:spAutoFit/>
            </a:bodyPr>
            <a:lstStyle/>
            <a:p>
              <a:pPr marL="473410" lvl="1" indent="-236705" algn="l">
                <a:lnSpc>
                  <a:spcPts val="3069"/>
                </a:lnSpc>
                <a:buFont typeface="Arial"/>
                <a:buChar char="•"/>
              </a:pPr>
              <a:r>
                <a:rPr lang="en-US" sz="2192" b="1">
                  <a:solidFill>
                    <a:srgbClr val="000000"/>
                  </a:solidFill>
                  <a:latin typeface="Poppins Medium"/>
                  <a:ea typeface="Poppins Medium"/>
                  <a:cs typeface="Poppins Medium"/>
                  <a:sym typeface="Poppins Medium"/>
                </a:rPr>
                <a:t>Coûts réduits </a:t>
              </a:r>
            </a:p>
            <a:p>
              <a:pPr marL="473410" lvl="1" indent="-236705" algn="l">
                <a:lnSpc>
                  <a:spcPts val="3069"/>
                </a:lnSpc>
                <a:buFont typeface="Arial"/>
                <a:buChar char="•"/>
              </a:pPr>
              <a:r>
                <a:rPr lang="en-US" sz="2192" b="1">
                  <a:solidFill>
                    <a:srgbClr val="000000"/>
                  </a:solidFill>
                  <a:latin typeface="Poppins Medium"/>
                  <a:ea typeface="Poppins Medium"/>
                  <a:cs typeface="Poppins Medium"/>
                  <a:sym typeface="Poppins Medium"/>
                </a:rPr>
                <a:t>Plus de contrôle sur les ressources</a:t>
              </a:r>
            </a:p>
          </p:txBody>
        </p:sp>
      </p:grpSp>
      <p:sp>
        <p:nvSpPr>
          <p:cNvPr id="13" name="AutoShape 13"/>
          <p:cNvSpPr/>
          <p:nvPr/>
        </p:nvSpPr>
        <p:spPr>
          <a:xfrm>
            <a:off x="3743259" y="3921690"/>
            <a:ext cx="3630091" cy="0"/>
          </a:xfrm>
          <a:prstGeom prst="line">
            <a:avLst/>
          </a:prstGeom>
          <a:ln w="38100" cap="flat">
            <a:solidFill>
              <a:srgbClr val="39D5FF"/>
            </a:solidFill>
            <a:prstDash val="sysDot"/>
            <a:headEnd type="none" w="sm" len="sm"/>
            <a:tailEnd type="none" w="sm" len="sm"/>
          </a:ln>
        </p:spPr>
      </p:sp>
      <p:sp>
        <p:nvSpPr>
          <p:cNvPr id="14" name="AutoShape 14"/>
          <p:cNvSpPr/>
          <p:nvPr/>
        </p:nvSpPr>
        <p:spPr>
          <a:xfrm>
            <a:off x="10171910" y="3921690"/>
            <a:ext cx="3630091" cy="0"/>
          </a:xfrm>
          <a:prstGeom prst="line">
            <a:avLst/>
          </a:prstGeom>
          <a:ln w="38100" cap="flat">
            <a:solidFill>
              <a:srgbClr val="39D5FF"/>
            </a:solidFill>
            <a:prstDash val="sysDot"/>
            <a:headEnd type="none" w="sm" len="sm"/>
            <a:tailEnd type="none" w="sm" len="sm"/>
          </a:ln>
        </p:spPr>
      </p:sp>
      <p:sp>
        <p:nvSpPr>
          <p:cNvPr id="15" name="TextBox 15"/>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Types de Cloud</a:t>
            </a:r>
          </a:p>
        </p:txBody>
      </p:sp>
      <p:sp>
        <p:nvSpPr>
          <p:cNvPr id="16" name="Freeform 16"/>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4"/>
            <a:stretch>
              <a:fillRect/>
            </a:stretch>
          </a:blipFill>
        </p:spPr>
      </p:sp>
      <p:grpSp>
        <p:nvGrpSpPr>
          <p:cNvPr id="17" name="Group 17"/>
          <p:cNvGrpSpPr/>
          <p:nvPr/>
        </p:nvGrpSpPr>
        <p:grpSpPr>
          <a:xfrm>
            <a:off x="17259676" y="9258300"/>
            <a:ext cx="827951" cy="8279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8161847" y="3563335"/>
            <a:ext cx="2918830" cy="1774170"/>
            <a:chOff x="0" y="0"/>
            <a:chExt cx="768745" cy="467271"/>
          </a:xfrm>
        </p:grpSpPr>
        <p:sp>
          <p:nvSpPr>
            <p:cNvPr id="4" name="Freeform 4"/>
            <p:cNvSpPr/>
            <p:nvPr/>
          </p:nvSpPr>
          <p:spPr>
            <a:xfrm>
              <a:off x="0" y="0"/>
              <a:ext cx="768745" cy="467271"/>
            </a:xfrm>
            <a:custGeom>
              <a:avLst/>
              <a:gdLst/>
              <a:ahLst/>
              <a:cxnLst/>
              <a:rect l="l" t="t" r="r" b="b"/>
              <a:pathLst>
                <a:path w="768745" h="467271">
                  <a:moveTo>
                    <a:pt x="384373" y="0"/>
                  </a:moveTo>
                  <a:lnTo>
                    <a:pt x="768745" y="467271"/>
                  </a:lnTo>
                  <a:lnTo>
                    <a:pt x="0" y="467271"/>
                  </a:lnTo>
                  <a:lnTo>
                    <a:pt x="384373" y="0"/>
                  </a:lnTo>
                  <a:close/>
                </a:path>
              </a:pathLst>
            </a:custGeom>
            <a:solidFill>
              <a:srgbClr val="39D5FF"/>
            </a:solidFill>
          </p:spPr>
        </p:sp>
        <p:sp>
          <p:nvSpPr>
            <p:cNvPr id="5" name="TextBox 5"/>
            <p:cNvSpPr txBox="1"/>
            <p:nvPr/>
          </p:nvSpPr>
          <p:spPr>
            <a:xfrm>
              <a:off x="120116" y="131222"/>
              <a:ext cx="528512" cy="302672"/>
            </a:xfrm>
            <a:prstGeom prst="rect">
              <a:avLst/>
            </a:prstGeom>
          </p:spPr>
          <p:txBody>
            <a:bodyPr lIns="50800" tIns="50800" rIns="50800" bIns="50800" rtlCol="0" anchor="ctr"/>
            <a:lstStyle/>
            <a:p>
              <a:pPr algn="ctr">
                <a:lnSpc>
                  <a:spcPts val="4200"/>
                </a:lnSpc>
              </a:pPr>
              <a:r>
                <a:rPr lang="en-US" sz="3000" b="1">
                  <a:solidFill>
                    <a:srgbClr val="FFFFFF"/>
                  </a:solidFill>
                  <a:latin typeface="Poppins Medium"/>
                  <a:ea typeface="Poppins Medium"/>
                  <a:cs typeface="Poppins Medium"/>
                  <a:sym typeface="Poppins Medium"/>
                </a:rPr>
                <a:t>SaaS</a:t>
              </a:r>
            </a:p>
          </p:txBody>
        </p:sp>
      </p:grpSp>
      <p:grpSp>
        <p:nvGrpSpPr>
          <p:cNvPr id="6" name="Group 6"/>
          <p:cNvGrpSpPr/>
          <p:nvPr/>
        </p:nvGrpSpPr>
        <p:grpSpPr>
          <a:xfrm>
            <a:off x="7241861" y="5554371"/>
            <a:ext cx="4758803" cy="1039139"/>
            <a:chOff x="0" y="0"/>
            <a:chExt cx="1253347" cy="273683"/>
          </a:xfrm>
        </p:grpSpPr>
        <p:sp>
          <p:nvSpPr>
            <p:cNvPr id="7" name="Freeform 7"/>
            <p:cNvSpPr/>
            <p:nvPr/>
          </p:nvSpPr>
          <p:spPr>
            <a:xfrm>
              <a:off x="0" y="0"/>
              <a:ext cx="1253347" cy="273683"/>
            </a:xfrm>
            <a:custGeom>
              <a:avLst/>
              <a:gdLst/>
              <a:ahLst/>
              <a:cxnLst/>
              <a:rect l="l" t="t" r="r" b="b"/>
              <a:pathLst>
                <a:path w="1253347" h="273683">
                  <a:moveTo>
                    <a:pt x="203200" y="0"/>
                  </a:moveTo>
                  <a:lnTo>
                    <a:pt x="1050147" y="0"/>
                  </a:lnTo>
                  <a:lnTo>
                    <a:pt x="1253347" y="273683"/>
                  </a:lnTo>
                  <a:lnTo>
                    <a:pt x="0" y="273683"/>
                  </a:lnTo>
                  <a:lnTo>
                    <a:pt x="203200" y="0"/>
                  </a:lnTo>
                  <a:close/>
                </a:path>
              </a:pathLst>
            </a:custGeom>
            <a:solidFill>
              <a:srgbClr val="00BAFF"/>
            </a:solidFill>
          </p:spPr>
        </p:sp>
        <p:sp>
          <p:nvSpPr>
            <p:cNvPr id="8" name="TextBox 8"/>
            <p:cNvSpPr txBox="1"/>
            <p:nvPr/>
          </p:nvSpPr>
          <p:spPr>
            <a:xfrm>
              <a:off x="127000" y="-85725"/>
              <a:ext cx="999347" cy="359408"/>
            </a:xfrm>
            <a:prstGeom prst="rect">
              <a:avLst/>
            </a:prstGeom>
          </p:spPr>
          <p:txBody>
            <a:bodyPr lIns="50800" tIns="50800" rIns="50800" bIns="50800" rtlCol="0" anchor="ctr"/>
            <a:lstStyle/>
            <a:p>
              <a:pPr algn="ctr">
                <a:lnSpc>
                  <a:spcPts val="4200"/>
                </a:lnSpc>
              </a:pPr>
              <a:r>
                <a:rPr lang="en-US" sz="3000" b="1">
                  <a:solidFill>
                    <a:srgbClr val="FFFFFF"/>
                  </a:solidFill>
                  <a:latin typeface="Poppins Medium"/>
                  <a:ea typeface="Poppins Medium"/>
                  <a:cs typeface="Poppins Medium"/>
                  <a:sym typeface="Poppins Medium"/>
                </a:rPr>
                <a:t>PaaS</a:t>
              </a:r>
            </a:p>
          </p:txBody>
        </p:sp>
      </p:grpSp>
      <p:grpSp>
        <p:nvGrpSpPr>
          <p:cNvPr id="9" name="Group 9"/>
          <p:cNvGrpSpPr/>
          <p:nvPr/>
        </p:nvGrpSpPr>
        <p:grpSpPr>
          <a:xfrm>
            <a:off x="6369730" y="6812585"/>
            <a:ext cx="6494232" cy="1039139"/>
            <a:chOff x="0" y="0"/>
            <a:chExt cx="1710415" cy="273683"/>
          </a:xfrm>
        </p:grpSpPr>
        <p:sp>
          <p:nvSpPr>
            <p:cNvPr id="10" name="Freeform 10"/>
            <p:cNvSpPr/>
            <p:nvPr/>
          </p:nvSpPr>
          <p:spPr>
            <a:xfrm>
              <a:off x="0" y="0"/>
              <a:ext cx="1710415" cy="273683"/>
            </a:xfrm>
            <a:custGeom>
              <a:avLst/>
              <a:gdLst/>
              <a:ahLst/>
              <a:cxnLst/>
              <a:rect l="l" t="t" r="r" b="b"/>
              <a:pathLst>
                <a:path w="1710415" h="273683">
                  <a:moveTo>
                    <a:pt x="203200" y="0"/>
                  </a:moveTo>
                  <a:lnTo>
                    <a:pt x="1507215" y="0"/>
                  </a:lnTo>
                  <a:lnTo>
                    <a:pt x="1710415" y="273683"/>
                  </a:lnTo>
                  <a:lnTo>
                    <a:pt x="0" y="273683"/>
                  </a:lnTo>
                  <a:lnTo>
                    <a:pt x="203200" y="0"/>
                  </a:lnTo>
                  <a:close/>
                </a:path>
              </a:pathLst>
            </a:custGeom>
            <a:solidFill>
              <a:srgbClr val="006CCD"/>
            </a:solidFill>
          </p:spPr>
        </p:sp>
        <p:sp>
          <p:nvSpPr>
            <p:cNvPr id="11" name="TextBox 11"/>
            <p:cNvSpPr txBox="1"/>
            <p:nvPr/>
          </p:nvSpPr>
          <p:spPr>
            <a:xfrm>
              <a:off x="127000" y="-85725"/>
              <a:ext cx="1456415" cy="359408"/>
            </a:xfrm>
            <a:prstGeom prst="rect">
              <a:avLst/>
            </a:prstGeom>
          </p:spPr>
          <p:txBody>
            <a:bodyPr lIns="50800" tIns="50800" rIns="50800" bIns="50800" rtlCol="0" anchor="ctr"/>
            <a:lstStyle/>
            <a:p>
              <a:pPr algn="ctr">
                <a:lnSpc>
                  <a:spcPts val="4200"/>
                </a:lnSpc>
              </a:pPr>
              <a:r>
                <a:rPr lang="en-US" sz="3000" b="1">
                  <a:solidFill>
                    <a:srgbClr val="FFFFFF"/>
                  </a:solidFill>
                  <a:latin typeface="Poppins Medium"/>
                  <a:ea typeface="Poppins Medium"/>
                  <a:cs typeface="Poppins Medium"/>
                  <a:sym typeface="Poppins Medium"/>
                </a:rPr>
                <a:t>IaaS</a:t>
              </a:r>
            </a:p>
          </p:txBody>
        </p:sp>
      </p:grpSp>
      <p:grpSp>
        <p:nvGrpSpPr>
          <p:cNvPr id="12" name="Group 12"/>
          <p:cNvGrpSpPr/>
          <p:nvPr/>
        </p:nvGrpSpPr>
        <p:grpSpPr>
          <a:xfrm rot="-10800000">
            <a:off x="13652879" y="3364736"/>
            <a:ext cx="200688" cy="4486989"/>
            <a:chOff x="0" y="0"/>
            <a:chExt cx="52856" cy="1181758"/>
          </a:xfrm>
        </p:grpSpPr>
        <p:sp>
          <p:nvSpPr>
            <p:cNvPr id="13" name="Freeform 13"/>
            <p:cNvSpPr/>
            <p:nvPr/>
          </p:nvSpPr>
          <p:spPr>
            <a:xfrm>
              <a:off x="0" y="0"/>
              <a:ext cx="52856" cy="1181758"/>
            </a:xfrm>
            <a:custGeom>
              <a:avLst/>
              <a:gdLst/>
              <a:ahLst/>
              <a:cxnLst/>
              <a:rect l="l" t="t" r="r" b="b"/>
              <a:pathLst>
                <a:path w="52856" h="1181758">
                  <a:moveTo>
                    <a:pt x="0" y="0"/>
                  </a:moveTo>
                  <a:lnTo>
                    <a:pt x="52856" y="0"/>
                  </a:lnTo>
                  <a:lnTo>
                    <a:pt x="52856" y="1181758"/>
                  </a:lnTo>
                  <a:lnTo>
                    <a:pt x="0" y="1181758"/>
                  </a:lnTo>
                  <a:close/>
                </a:path>
              </a:pathLst>
            </a:custGeom>
            <a:gradFill rotWithShape="1">
              <a:gsLst>
                <a:gs pos="0">
                  <a:srgbClr val="237FD4">
                    <a:alpha val="100000"/>
                  </a:srgbClr>
                </a:gs>
                <a:gs pos="50000">
                  <a:srgbClr val="17B2D4">
                    <a:alpha val="100000"/>
                  </a:srgbClr>
                </a:gs>
                <a:gs pos="100000">
                  <a:srgbClr val="00AECD">
                    <a:alpha val="34500"/>
                  </a:srgbClr>
                </a:gs>
              </a:gsLst>
              <a:lin ang="5400000"/>
            </a:gradFill>
          </p:spPr>
        </p:sp>
        <p:sp>
          <p:nvSpPr>
            <p:cNvPr id="14" name="TextBox 14"/>
            <p:cNvSpPr txBox="1"/>
            <p:nvPr/>
          </p:nvSpPr>
          <p:spPr>
            <a:xfrm>
              <a:off x="0" y="-38100"/>
              <a:ext cx="52856" cy="1219858"/>
            </a:xfrm>
            <a:prstGeom prst="rect">
              <a:avLst/>
            </a:prstGeom>
          </p:spPr>
          <p:txBody>
            <a:bodyPr lIns="50800" tIns="50800" rIns="50800" bIns="50800" rtlCol="0" anchor="ctr"/>
            <a:lstStyle/>
            <a:p>
              <a:pPr algn="ctr">
                <a:lnSpc>
                  <a:spcPts val="2199"/>
                </a:lnSpc>
              </a:pPr>
              <a:endParaRPr/>
            </a:p>
          </p:txBody>
        </p:sp>
      </p:grpSp>
      <p:sp>
        <p:nvSpPr>
          <p:cNvPr id="15" name="TextBox 15"/>
          <p:cNvSpPr txBox="1"/>
          <p:nvPr/>
        </p:nvSpPr>
        <p:spPr>
          <a:xfrm>
            <a:off x="17259676" y="678211"/>
            <a:ext cx="760136"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04</a:t>
            </a:r>
          </a:p>
        </p:txBody>
      </p:sp>
      <p:sp>
        <p:nvSpPr>
          <p:cNvPr id="16" name="TextBox 16"/>
          <p:cNvSpPr txBox="1"/>
          <p:nvPr/>
        </p:nvSpPr>
        <p:spPr>
          <a:xfrm>
            <a:off x="14079232" y="7469270"/>
            <a:ext cx="5240185" cy="382455"/>
          </a:xfrm>
          <a:prstGeom prst="rect">
            <a:avLst/>
          </a:prstGeom>
        </p:spPr>
        <p:txBody>
          <a:bodyPr lIns="0" tIns="0" rIns="0" bIns="0" rtlCol="0" anchor="t">
            <a:spAutoFit/>
          </a:bodyPr>
          <a:lstStyle/>
          <a:p>
            <a:pPr algn="l">
              <a:lnSpc>
                <a:spcPts val="3069"/>
              </a:lnSpc>
            </a:pPr>
            <a:r>
              <a:rPr lang="en-US" sz="2192" b="1">
                <a:solidFill>
                  <a:srgbClr val="2254C5"/>
                </a:solidFill>
                <a:latin typeface="Poppins Medium"/>
                <a:ea typeface="Poppins Medium"/>
                <a:cs typeface="Poppins Medium"/>
                <a:sym typeface="Poppins Medium"/>
              </a:rPr>
              <a:t>Plus de contrôle</a:t>
            </a:r>
          </a:p>
        </p:txBody>
      </p:sp>
      <p:sp>
        <p:nvSpPr>
          <p:cNvPr id="17" name="TextBox 17"/>
          <p:cNvSpPr txBox="1"/>
          <p:nvPr/>
        </p:nvSpPr>
        <p:spPr>
          <a:xfrm>
            <a:off x="14079232" y="3343532"/>
            <a:ext cx="5240185" cy="382455"/>
          </a:xfrm>
          <a:prstGeom prst="rect">
            <a:avLst/>
          </a:prstGeom>
        </p:spPr>
        <p:txBody>
          <a:bodyPr lIns="0" tIns="0" rIns="0" bIns="0" rtlCol="0" anchor="t">
            <a:spAutoFit/>
          </a:bodyPr>
          <a:lstStyle/>
          <a:p>
            <a:pPr algn="l">
              <a:lnSpc>
                <a:spcPts val="3069"/>
              </a:lnSpc>
            </a:pPr>
            <a:r>
              <a:rPr lang="en-US" sz="2192">
                <a:solidFill>
                  <a:srgbClr val="39D5FF"/>
                </a:solidFill>
                <a:latin typeface="Poppins"/>
                <a:ea typeface="Poppins"/>
                <a:cs typeface="Poppins"/>
                <a:sym typeface="Poppins"/>
              </a:rPr>
              <a:t>moins de contrôle</a:t>
            </a:r>
          </a:p>
        </p:txBody>
      </p:sp>
      <p:sp>
        <p:nvSpPr>
          <p:cNvPr id="18" name="TextBox 18"/>
          <p:cNvSpPr txBox="1"/>
          <p:nvPr/>
        </p:nvSpPr>
        <p:spPr>
          <a:xfrm>
            <a:off x="630471" y="7147318"/>
            <a:ext cx="5291584" cy="441325"/>
          </a:xfrm>
          <a:prstGeom prst="rect">
            <a:avLst/>
          </a:prstGeom>
        </p:spPr>
        <p:txBody>
          <a:bodyPr lIns="0" tIns="0" rIns="0" bIns="0" rtlCol="0" anchor="t">
            <a:spAutoFit/>
          </a:bodyPr>
          <a:lstStyle/>
          <a:p>
            <a:pPr algn="l">
              <a:lnSpc>
                <a:spcPts val="3499"/>
              </a:lnSpc>
              <a:spcBef>
                <a:spcPct val="0"/>
              </a:spcBef>
            </a:pPr>
            <a:r>
              <a:rPr lang="en-US" sz="2499" b="1">
                <a:solidFill>
                  <a:srgbClr val="0085FF"/>
                </a:solidFill>
                <a:latin typeface="Poppins Medium"/>
                <a:ea typeface="Poppins Medium"/>
                <a:cs typeface="Poppins Medium"/>
                <a:sym typeface="Poppins Medium"/>
              </a:rPr>
              <a:t>Infrastructure as a Service (IaaS)</a:t>
            </a:r>
          </a:p>
        </p:txBody>
      </p:sp>
      <p:sp>
        <p:nvSpPr>
          <p:cNvPr id="19" name="TextBox 19"/>
          <p:cNvSpPr txBox="1"/>
          <p:nvPr/>
        </p:nvSpPr>
        <p:spPr>
          <a:xfrm>
            <a:off x="630471" y="5671869"/>
            <a:ext cx="4477048" cy="441325"/>
          </a:xfrm>
          <a:prstGeom prst="rect">
            <a:avLst/>
          </a:prstGeom>
        </p:spPr>
        <p:txBody>
          <a:bodyPr lIns="0" tIns="0" rIns="0" bIns="0" rtlCol="0" anchor="t">
            <a:spAutoFit/>
          </a:bodyPr>
          <a:lstStyle/>
          <a:p>
            <a:pPr algn="l">
              <a:lnSpc>
                <a:spcPts val="3499"/>
              </a:lnSpc>
              <a:spcBef>
                <a:spcPct val="0"/>
              </a:spcBef>
            </a:pPr>
            <a:r>
              <a:rPr lang="en-US" sz="2499" b="1">
                <a:solidFill>
                  <a:srgbClr val="00B2FF"/>
                </a:solidFill>
                <a:latin typeface="Poppins Medium"/>
                <a:ea typeface="Poppins Medium"/>
                <a:cs typeface="Poppins Medium"/>
                <a:sym typeface="Poppins Medium"/>
              </a:rPr>
              <a:t>Platform as a Service (IaaS)</a:t>
            </a:r>
          </a:p>
        </p:txBody>
      </p:sp>
      <p:sp>
        <p:nvSpPr>
          <p:cNvPr id="20" name="TextBox 20"/>
          <p:cNvSpPr txBox="1"/>
          <p:nvPr/>
        </p:nvSpPr>
        <p:spPr>
          <a:xfrm>
            <a:off x="630471" y="4196420"/>
            <a:ext cx="4523929" cy="441325"/>
          </a:xfrm>
          <a:prstGeom prst="rect">
            <a:avLst/>
          </a:prstGeom>
        </p:spPr>
        <p:txBody>
          <a:bodyPr lIns="0" tIns="0" rIns="0" bIns="0" rtlCol="0" anchor="t">
            <a:spAutoFit/>
          </a:bodyPr>
          <a:lstStyle/>
          <a:p>
            <a:pPr algn="l">
              <a:lnSpc>
                <a:spcPts val="3499"/>
              </a:lnSpc>
              <a:spcBef>
                <a:spcPct val="0"/>
              </a:spcBef>
            </a:pPr>
            <a:r>
              <a:rPr lang="en-US" sz="2499" b="1">
                <a:solidFill>
                  <a:srgbClr val="39F3FF"/>
                </a:solidFill>
                <a:latin typeface="Poppins Medium"/>
                <a:ea typeface="Poppins Medium"/>
                <a:cs typeface="Poppins Medium"/>
                <a:sym typeface="Poppins Medium"/>
              </a:rPr>
              <a:t>Software as a Service (IaaS)</a:t>
            </a:r>
          </a:p>
        </p:txBody>
      </p:sp>
      <p:sp>
        <p:nvSpPr>
          <p:cNvPr id="21" name="TextBox 21"/>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Modèles de Cloud</a:t>
            </a:r>
          </a:p>
        </p:txBody>
      </p:sp>
      <p:sp>
        <p:nvSpPr>
          <p:cNvPr id="22" name="Freeform 22"/>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3"/>
            <a:stretch>
              <a:fillRect/>
            </a:stretch>
          </a:blipFill>
        </p:spPr>
      </p:sp>
      <p:grpSp>
        <p:nvGrpSpPr>
          <p:cNvPr id="23" name="Group 23"/>
          <p:cNvGrpSpPr/>
          <p:nvPr/>
        </p:nvGrpSpPr>
        <p:grpSpPr>
          <a:xfrm>
            <a:off x="17259676" y="9258300"/>
            <a:ext cx="827951" cy="82795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TextBox 3"/>
          <p:cNvSpPr txBox="1"/>
          <p:nvPr/>
        </p:nvSpPr>
        <p:spPr>
          <a:xfrm>
            <a:off x="17259676" y="678211"/>
            <a:ext cx="760136"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04</a:t>
            </a:r>
          </a:p>
        </p:txBody>
      </p:sp>
      <p:grpSp>
        <p:nvGrpSpPr>
          <p:cNvPr id="4" name="Group 4"/>
          <p:cNvGrpSpPr/>
          <p:nvPr/>
        </p:nvGrpSpPr>
        <p:grpSpPr>
          <a:xfrm>
            <a:off x="9552192" y="4759499"/>
            <a:ext cx="8237240" cy="1171395"/>
            <a:chOff x="0" y="0"/>
            <a:chExt cx="10982987" cy="1561860"/>
          </a:xfrm>
        </p:grpSpPr>
        <p:sp>
          <p:nvSpPr>
            <p:cNvPr id="5" name="Freeform 5"/>
            <p:cNvSpPr/>
            <p:nvPr/>
          </p:nvSpPr>
          <p:spPr>
            <a:xfrm>
              <a:off x="0" y="0"/>
              <a:ext cx="1561860" cy="1561860"/>
            </a:xfrm>
            <a:custGeom>
              <a:avLst/>
              <a:gdLst/>
              <a:ahLst/>
              <a:cxnLst/>
              <a:rect l="l" t="t" r="r" b="b"/>
              <a:pathLst>
                <a:path w="1561860" h="1561860">
                  <a:moveTo>
                    <a:pt x="0" y="0"/>
                  </a:moveTo>
                  <a:lnTo>
                    <a:pt x="1561860" y="0"/>
                  </a:lnTo>
                  <a:lnTo>
                    <a:pt x="1561860" y="1561860"/>
                  </a:lnTo>
                  <a:lnTo>
                    <a:pt x="0" y="1561860"/>
                  </a:lnTo>
                  <a:lnTo>
                    <a:pt x="0" y="0"/>
                  </a:lnTo>
                  <a:close/>
                </a:path>
              </a:pathLst>
            </a:custGeom>
            <a:blipFill>
              <a:blip r:embed="rId3"/>
              <a:stretch>
                <a:fillRect/>
              </a:stretch>
            </a:blipFill>
          </p:spPr>
        </p:sp>
        <p:sp>
          <p:nvSpPr>
            <p:cNvPr id="6" name="TextBox 6"/>
            <p:cNvSpPr txBox="1"/>
            <p:nvPr/>
          </p:nvSpPr>
          <p:spPr>
            <a:xfrm>
              <a:off x="1737924" y="325785"/>
              <a:ext cx="9245063" cy="767415"/>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Analytics</a:t>
              </a:r>
            </a:p>
          </p:txBody>
        </p:sp>
      </p:grpSp>
      <p:grpSp>
        <p:nvGrpSpPr>
          <p:cNvPr id="7" name="Group 7"/>
          <p:cNvGrpSpPr/>
          <p:nvPr/>
        </p:nvGrpSpPr>
        <p:grpSpPr>
          <a:xfrm>
            <a:off x="9552192" y="6914998"/>
            <a:ext cx="8350379" cy="1397672"/>
            <a:chOff x="0" y="0"/>
            <a:chExt cx="11133839" cy="1863562"/>
          </a:xfrm>
        </p:grpSpPr>
        <p:sp>
          <p:nvSpPr>
            <p:cNvPr id="8" name="Freeform 8"/>
            <p:cNvSpPr/>
            <p:nvPr/>
          </p:nvSpPr>
          <p:spPr>
            <a:xfrm>
              <a:off x="0" y="0"/>
              <a:ext cx="1863562" cy="1863562"/>
            </a:xfrm>
            <a:custGeom>
              <a:avLst/>
              <a:gdLst/>
              <a:ahLst/>
              <a:cxnLst/>
              <a:rect l="l" t="t" r="r" b="b"/>
              <a:pathLst>
                <a:path w="1863562" h="1863562">
                  <a:moveTo>
                    <a:pt x="0" y="0"/>
                  </a:moveTo>
                  <a:lnTo>
                    <a:pt x="1863562" y="0"/>
                  </a:lnTo>
                  <a:lnTo>
                    <a:pt x="1863562" y="1863562"/>
                  </a:lnTo>
                  <a:lnTo>
                    <a:pt x="0" y="1863562"/>
                  </a:lnTo>
                  <a:lnTo>
                    <a:pt x="0" y="0"/>
                  </a:lnTo>
                  <a:close/>
                </a:path>
              </a:pathLst>
            </a:custGeom>
            <a:blipFill>
              <a:blip r:embed="rId4"/>
              <a:stretch>
                <a:fillRect/>
              </a:stretch>
            </a:blipFill>
          </p:spPr>
        </p:sp>
        <p:sp>
          <p:nvSpPr>
            <p:cNvPr id="9" name="TextBox 9"/>
            <p:cNvSpPr txBox="1"/>
            <p:nvPr/>
          </p:nvSpPr>
          <p:spPr>
            <a:xfrm>
              <a:off x="1888776" y="668824"/>
              <a:ext cx="9245063" cy="767415"/>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Sécurité</a:t>
              </a:r>
            </a:p>
          </p:txBody>
        </p:sp>
      </p:grpSp>
      <p:grpSp>
        <p:nvGrpSpPr>
          <p:cNvPr id="10" name="Group 10"/>
          <p:cNvGrpSpPr/>
          <p:nvPr/>
        </p:nvGrpSpPr>
        <p:grpSpPr>
          <a:xfrm>
            <a:off x="918829" y="2661652"/>
            <a:ext cx="8383815" cy="1309323"/>
            <a:chOff x="0" y="0"/>
            <a:chExt cx="11178420" cy="1745764"/>
          </a:xfrm>
        </p:grpSpPr>
        <p:sp>
          <p:nvSpPr>
            <p:cNvPr id="11" name="Freeform 11"/>
            <p:cNvSpPr/>
            <p:nvPr/>
          </p:nvSpPr>
          <p:spPr>
            <a:xfrm>
              <a:off x="0" y="0"/>
              <a:ext cx="1745764" cy="1745764"/>
            </a:xfrm>
            <a:custGeom>
              <a:avLst/>
              <a:gdLst/>
              <a:ahLst/>
              <a:cxnLst/>
              <a:rect l="l" t="t" r="r" b="b"/>
              <a:pathLst>
                <a:path w="1745764" h="1745764">
                  <a:moveTo>
                    <a:pt x="0" y="0"/>
                  </a:moveTo>
                  <a:lnTo>
                    <a:pt x="1745764" y="0"/>
                  </a:lnTo>
                  <a:lnTo>
                    <a:pt x="1745764" y="1745764"/>
                  </a:lnTo>
                  <a:lnTo>
                    <a:pt x="0" y="1745764"/>
                  </a:lnTo>
                  <a:lnTo>
                    <a:pt x="0" y="0"/>
                  </a:lnTo>
                  <a:close/>
                </a:path>
              </a:pathLst>
            </a:custGeom>
            <a:blipFill>
              <a:blip r:embed="rId5"/>
              <a:stretch>
                <a:fillRect/>
              </a:stretch>
            </a:blipFill>
          </p:spPr>
        </p:sp>
        <p:sp>
          <p:nvSpPr>
            <p:cNvPr id="12" name="TextBox 12"/>
            <p:cNvSpPr txBox="1"/>
            <p:nvPr/>
          </p:nvSpPr>
          <p:spPr>
            <a:xfrm>
              <a:off x="1933357" y="455837"/>
              <a:ext cx="9245063" cy="761554"/>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Computing</a:t>
              </a:r>
            </a:p>
          </p:txBody>
        </p:sp>
      </p:grpSp>
      <p:grpSp>
        <p:nvGrpSpPr>
          <p:cNvPr id="13" name="Group 13"/>
          <p:cNvGrpSpPr/>
          <p:nvPr/>
        </p:nvGrpSpPr>
        <p:grpSpPr>
          <a:xfrm>
            <a:off x="918829" y="4764003"/>
            <a:ext cx="8310347" cy="1162387"/>
            <a:chOff x="0" y="0"/>
            <a:chExt cx="11080463" cy="1549849"/>
          </a:xfrm>
        </p:grpSpPr>
        <p:sp>
          <p:nvSpPr>
            <p:cNvPr id="14" name="Freeform 14"/>
            <p:cNvSpPr/>
            <p:nvPr/>
          </p:nvSpPr>
          <p:spPr>
            <a:xfrm>
              <a:off x="0" y="0"/>
              <a:ext cx="1549849" cy="1549849"/>
            </a:xfrm>
            <a:custGeom>
              <a:avLst/>
              <a:gdLst/>
              <a:ahLst/>
              <a:cxnLst/>
              <a:rect l="l" t="t" r="r" b="b"/>
              <a:pathLst>
                <a:path w="1549849" h="1549849">
                  <a:moveTo>
                    <a:pt x="0" y="0"/>
                  </a:moveTo>
                  <a:lnTo>
                    <a:pt x="1549849" y="0"/>
                  </a:lnTo>
                  <a:lnTo>
                    <a:pt x="1549849" y="1549849"/>
                  </a:lnTo>
                  <a:lnTo>
                    <a:pt x="0" y="1549849"/>
                  </a:lnTo>
                  <a:lnTo>
                    <a:pt x="0" y="0"/>
                  </a:lnTo>
                  <a:close/>
                </a:path>
              </a:pathLst>
            </a:custGeom>
            <a:blipFill>
              <a:blip r:embed="rId6"/>
              <a:stretch>
                <a:fillRect/>
              </a:stretch>
            </a:blipFill>
          </p:spPr>
        </p:sp>
        <p:sp>
          <p:nvSpPr>
            <p:cNvPr id="15" name="TextBox 15"/>
            <p:cNvSpPr txBox="1"/>
            <p:nvPr/>
          </p:nvSpPr>
          <p:spPr>
            <a:xfrm>
              <a:off x="1835400" y="447139"/>
              <a:ext cx="9245063" cy="767415"/>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Stockage</a:t>
              </a:r>
            </a:p>
          </p:txBody>
        </p:sp>
      </p:grpSp>
      <p:grpSp>
        <p:nvGrpSpPr>
          <p:cNvPr id="16" name="Group 16"/>
          <p:cNvGrpSpPr/>
          <p:nvPr/>
        </p:nvGrpSpPr>
        <p:grpSpPr>
          <a:xfrm>
            <a:off x="918829" y="7030564"/>
            <a:ext cx="8312424" cy="1166540"/>
            <a:chOff x="0" y="0"/>
            <a:chExt cx="11083232" cy="1555387"/>
          </a:xfrm>
        </p:grpSpPr>
        <p:sp>
          <p:nvSpPr>
            <p:cNvPr id="17" name="Freeform 17"/>
            <p:cNvSpPr/>
            <p:nvPr/>
          </p:nvSpPr>
          <p:spPr>
            <a:xfrm>
              <a:off x="0" y="0"/>
              <a:ext cx="1555387" cy="1555387"/>
            </a:xfrm>
            <a:custGeom>
              <a:avLst/>
              <a:gdLst/>
              <a:ahLst/>
              <a:cxnLst/>
              <a:rect l="l" t="t" r="r" b="b"/>
              <a:pathLst>
                <a:path w="1555387" h="1555387">
                  <a:moveTo>
                    <a:pt x="0" y="0"/>
                  </a:moveTo>
                  <a:lnTo>
                    <a:pt x="1555387" y="0"/>
                  </a:lnTo>
                  <a:lnTo>
                    <a:pt x="1555387" y="1555387"/>
                  </a:lnTo>
                  <a:lnTo>
                    <a:pt x="0" y="1555387"/>
                  </a:lnTo>
                  <a:lnTo>
                    <a:pt x="0" y="0"/>
                  </a:lnTo>
                  <a:close/>
                </a:path>
              </a:pathLst>
            </a:custGeom>
            <a:blipFill>
              <a:blip r:embed="rId7"/>
              <a:stretch>
                <a:fillRect/>
              </a:stretch>
            </a:blipFill>
          </p:spPr>
        </p:sp>
        <p:sp>
          <p:nvSpPr>
            <p:cNvPr id="18" name="TextBox 18"/>
            <p:cNvSpPr txBox="1"/>
            <p:nvPr/>
          </p:nvSpPr>
          <p:spPr>
            <a:xfrm>
              <a:off x="1838169" y="398748"/>
              <a:ext cx="9245063" cy="767415"/>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Base de données</a:t>
              </a:r>
            </a:p>
          </p:txBody>
        </p:sp>
      </p:grpSp>
      <p:grpSp>
        <p:nvGrpSpPr>
          <p:cNvPr id="19" name="Group 19"/>
          <p:cNvGrpSpPr/>
          <p:nvPr/>
        </p:nvGrpSpPr>
        <p:grpSpPr>
          <a:xfrm>
            <a:off x="9552192" y="2730616"/>
            <a:ext cx="8237240" cy="1171395"/>
            <a:chOff x="0" y="0"/>
            <a:chExt cx="10982987" cy="1561860"/>
          </a:xfrm>
        </p:grpSpPr>
        <p:sp>
          <p:nvSpPr>
            <p:cNvPr id="20" name="Freeform 20"/>
            <p:cNvSpPr/>
            <p:nvPr/>
          </p:nvSpPr>
          <p:spPr>
            <a:xfrm>
              <a:off x="0" y="0"/>
              <a:ext cx="1561860" cy="1561860"/>
            </a:xfrm>
            <a:custGeom>
              <a:avLst/>
              <a:gdLst/>
              <a:ahLst/>
              <a:cxnLst/>
              <a:rect l="l" t="t" r="r" b="b"/>
              <a:pathLst>
                <a:path w="1561860" h="1561860">
                  <a:moveTo>
                    <a:pt x="0" y="0"/>
                  </a:moveTo>
                  <a:lnTo>
                    <a:pt x="1561860" y="0"/>
                  </a:lnTo>
                  <a:lnTo>
                    <a:pt x="1561860" y="1561860"/>
                  </a:lnTo>
                  <a:lnTo>
                    <a:pt x="0" y="1561860"/>
                  </a:lnTo>
                  <a:lnTo>
                    <a:pt x="0" y="0"/>
                  </a:lnTo>
                  <a:close/>
                </a:path>
              </a:pathLst>
            </a:custGeom>
            <a:blipFill>
              <a:blip r:embed="rId8"/>
              <a:stretch>
                <a:fillRect/>
              </a:stretch>
            </a:blipFill>
          </p:spPr>
        </p:sp>
        <p:sp>
          <p:nvSpPr>
            <p:cNvPr id="21" name="TextBox 21"/>
            <p:cNvSpPr txBox="1"/>
            <p:nvPr/>
          </p:nvSpPr>
          <p:spPr>
            <a:xfrm>
              <a:off x="1737924" y="217210"/>
              <a:ext cx="9245063" cy="767415"/>
            </a:xfrm>
            <a:prstGeom prst="rect">
              <a:avLst/>
            </a:prstGeom>
          </p:spPr>
          <p:txBody>
            <a:bodyPr lIns="0" tIns="0" rIns="0" bIns="0" rtlCol="0" anchor="t">
              <a:spAutoFit/>
            </a:bodyPr>
            <a:lstStyle/>
            <a:p>
              <a:pPr algn="l">
                <a:lnSpc>
                  <a:spcPts val="4874"/>
                </a:lnSpc>
                <a:spcBef>
                  <a:spcPct val="0"/>
                </a:spcBef>
              </a:pPr>
              <a:r>
                <a:rPr lang="en-US" sz="3481" b="1">
                  <a:solidFill>
                    <a:srgbClr val="4FACFF"/>
                  </a:solidFill>
                  <a:latin typeface="Montserrat Medium"/>
                  <a:ea typeface="Montserrat Medium"/>
                  <a:cs typeface="Montserrat Medium"/>
                  <a:sym typeface="Montserrat Medium"/>
                </a:rPr>
                <a:t>DevOps et Développement</a:t>
              </a:r>
            </a:p>
          </p:txBody>
        </p:sp>
      </p:grpSp>
      <p:sp>
        <p:nvSpPr>
          <p:cNvPr id="22" name="TextBox 22"/>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Les Services cloud</a:t>
            </a:r>
          </a:p>
        </p:txBody>
      </p:sp>
      <p:sp>
        <p:nvSpPr>
          <p:cNvPr id="23" name="Freeform 23"/>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9"/>
            <a:stretch>
              <a:fillRect/>
            </a:stretch>
          </a:blipFill>
        </p:spPr>
      </p:sp>
      <p:grpSp>
        <p:nvGrpSpPr>
          <p:cNvPr id="24" name="Group 24"/>
          <p:cNvGrpSpPr/>
          <p:nvPr/>
        </p:nvGrpSpPr>
        <p:grpSpPr>
          <a:xfrm>
            <a:off x="17259676" y="9258300"/>
            <a:ext cx="827951" cy="82795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08"/>
            </a:stretch>
          </a:blipFill>
        </p:spPr>
      </p:sp>
      <p:sp>
        <p:nvSpPr>
          <p:cNvPr id="3" name="TextBox 3"/>
          <p:cNvSpPr txBox="1"/>
          <p:nvPr/>
        </p:nvSpPr>
        <p:spPr>
          <a:xfrm>
            <a:off x="17259676" y="678211"/>
            <a:ext cx="760136"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04</a:t>
            </a:r>
          </a:p>
        </p:txBody>
      </p:sp>
      <p:sp>
        <p:nvSpPr>
          <p:cNvPr id="4" name="AutoShape 4"/>
          <p:cNvSpPr/>
          <p:nvPr/>
        </p:nvSpPr>
        <p:spPr>
          <a:xfrm>
            <a:off x="8853136" y="3281418"/>
            <a:ext cx="0" cy="5519942"/>
          </a:xfrm>
          <a:prstGeom prst="line">
            <a:avLst/>
          </a:prstGeom>
          <a:ln w="38100" cap="flat">
            <a:solidFill>
              <a:srgbClr val="39D5FF"/>
            </a:solidFill>
            <a:prstDash val="solid"/>
            <a:headEnd type="none" w="sm" len="sm"/>
            <a:tailEnd type="none" w="sm" len="sm"/>
          </a:ln>
        </p:spPr>
      </p:sp>
      <p:sp>
        <p:nvSpPr>
          <p:cNvPr id="5" name="TextBox 5"/>
          <p:cNvSpPr txBox="1"/>
          <p:nvPr/>
        </p:nvSpPr>
        <p:spPr>
          <a:xfrm>
            <a:off x="1249167" y="2800088"/>
            <a:ext cx="5424677" cy="481330"/>
          </a:xfrm>
          <a:prstGeom prst="rect">
            <a:avLst/>
          </a:prstGeom>
        </p:spPr>
        <p:txBody>
          <a:bodyPr lIns="0" tIns="0" rIns="0" bIns="0" rtlCol="0" anchor="t">
            <a:spAutoFit/>
          </a:bodyPr>
          <a:lstStyle/>
          <a:p>
            <a:pPr algn="ctr">
              <a:lnSpc>
                <a:spcPts val="3559"/>
              </a:lnSpc>
            </a:pPr>
            <a:r>
              <a:rPr lang="en-US" sz="3999" b="1">
                <a:solidFill>
                  <a:srgbClr val="00B2FF"/>
                </a:solidFill>
                <a:latin typeface="Montserrat Ultra-Bold"/>
                <a:ea typeface="Montserrat Ultra-Bold"/>
                <a:cs typeface="Montserrat Ultra-Bold"/>
                <a:sym typeface="Montserrat Ultra-Bold"/>
              </a:rPr>
              <a:t>Problématique:</a:t>
            </a:r>
          </a:p>
        </p:txBody>
      </p:sp>
      <p:sp>
        <p:nvSpPr>
          <p:cNvPr id="6" name="TextBox 6"/>
          <p:cNvSpPr txBox="1"/>
          <p:nvPr/>
        </p:nvSpPr>
        <p:spPr>
          <a:xfrm>
            <a:off x="10975923" y="2800088"/>
            <a:ext cx="5424677" cy="481330"/>
          </a:xfrm>
          <a:prstGeom prst="rect">
            <a:avLst/>
          </a:prstGeom>
        </p:spPr>
        <p:txBody>
          <a:bodyPr lIns="0" tIns="0" rIns="0" bIns="0" rtlCol="0" anchor="t">
            <a:spAutoFit/>
          </a:bodyPr>
          <a:lstStyle/>
          <a:p>
            <a:pPr algn="ctr">
              <a:lnSpc>
                <a:spcPts val="3559"/>
              </a:lnSpc>
            </a:pPr>
            <a:r>
              <a:rPr lang="en-US" sz="3999" b="1">
                <a:solidFill>
                  <a:srgbClr val="00B2FF"/>
                </a:solidFill>
                <a:latin typeface="Montserrat Ultra-Bold"/>
                <a:ea typeface="Montserrat Ultra-Bold"/>
                <a:cs typeface="Montserrat Ultra-Bold"/>
                <a:sym typeface="Montserrat Ultra-Bold"/>
              </a:rPr>
              <a:t>Strategie</a:t>
            </a:r>
          </a:p>
        </p:txBody>
      </p:sp>
      <p:sp>
        <p:nvSpPr>
          <p:cNvPr id="7" name="TextBox 7"/>
          <p:cNvSpPr txBox="1"/>
          <p:nvPr/>
        </p:nvSpPr>
        <p:spPr>
          <a:xfrm>
            <a:off x="756886" y="4086484"/>
            <a:ext cx="6409238" cy="4191001"/>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000000"/>
                </a:solidFill>
                <a:latin typeface="Poppins"/>
                <a:ea typeface="Poppins"/>
                <a:cs typeface="Poppins"/>
                <a:sym typeface="Poppins"/>
              </a:rPr>
              <a:t>Évolution rapide du Cloud Computing.</a:t>
            </a:r>
          </a:p>
          <a:p>
            <a:pPr marL="647695" lvl="1" indent="-323848" algn="l">
              <a:lnSpc>
                <a:spcPts val="4199"/>
              </a:lnSpc>
              <a:buFont typeface="Arial"/>
              <a:buChar char="•"/>
            </a:pPr>
            <a:r>
              <a:rPr lang="en-US" sz="2999">
                <a:solidFill>
                  <a:srgbClr val="000000"/>
                </a:solidFill>
                <a:latin typeface="Poppins"/>
                <a:ea typeface="Poppins"/>
                <a:cs typeface="Poppins"/>
                <a:sym typeface="Poppins"/>
              </a:rPr>
              <a:t>Migration croissante des entreprises vers le cloud.</a:t>
            </a:r>
          </a:p>
          <a:p>
            <a:pPr marL="647695" lvl="1" indent="-323848" algn="l">
              <a:lnSpc>
                <a:spcPts val="4199"/>
              </a:lnSpc>
              <a:buFont typeface="Arial"/>
              <a:buChar char="•"/>
            </a:pPr>
            <a:r>
              <a:rPr lang="en-US" sz="2999">
                <a:solidFill>
                  <a:srgbClr val="000000"/>
                </a:solidFill>
                <a:latin typeface="Poppins"/>
                <a:ea typeface="Poppins"/>
                <a:cs typeface="Poppins"/>
                <a:sym typeface="Poppins"/>
              </a:rPr>
              <a:t>Enjeux liés au coût, à la sécurité et à la conformité.</a:t>
            </a:r>
          </a:p>
          <a:p>
            <a:pPr marL="647695" lvl="1" indent="-323848" algn="l">
              <a:lnSpc>
                <a:spcPts val="4199"/>
              </a:lnSpc>
              <a:buFont typeface="Arial"/>
              <a:buChar char="•"/>
            </a:pPr>
            <a:r>
              <a:rPr lang="en-US" sz="2999">
                <a:solidFill>
                  <a:srgbClr val="000000"/>
                </a:solidFill>
                <a:latin typeface="Poppins"/>
                <a:ea typeface="Poppins"/>
                <a:cs typeface="Poppins"/>
                <a:sym typeface="Poppins"/>
              </a:rPr>
              <a:t>Besoin d’une décision basée sur des informations fiables.</a:t>
            </a:r>
          </a:p>
        </p:txBody>
      </p:sp>
      <p:sp>
        <p:nvSpPr>
          <p:cNvPr id="8" name="TextBox 8"/>
          <p:cNvSpPr txBox="1"/>
          <p:nvPr/>
        </p:nvSpPr>
        <p:spPr>
          <a:xfrm>
            <a:off x="10483643" y="3562609"/>
            <a:ext cx="6409238" cy="5238751"/>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000000"/>
                </a:solidFill>
                <a:latin typeface="Poppins"/>
                <a:ea typeface="Poppins"/>
                <a:cs typeface="Poppins"/>
                <a:sym typeface="Poppins"/>
              </a:rPr>
              <a:t>Veille technologique pour une décision informée.</a:t>
            </a:r>
          </a:p>
          <a:p>
            <a:pPr marL="647695" lvl="1" indent="-323848" algn="l">
              <a:lnSpc>
                <a:spcPts val="4199"/>
              </a:lnSpc>
              <a:buFont typeface="Arial"/>
              <a:buChar char="•"/>
            </a:pPr>
            <a:r>
              <a:rPr lang="en-US" sz="2999">
                <a:solidFill>
                  <a:srgbClr val="000000"/>
                </a:solidFill>
                <a:latin typeface="Poppins"/>
                <a:ea typeface="Poppins"/>
                <a:cs typeface="Poppins"/>
                <a:sym typeface="Poppins"/>
              </a:rPr>
              <a:t>Recherche dans des bases scientifiques.</a:t>
            </a:r>
          </a:p>
          <a:p>
            <a:pPr marL="647695" lvl="1" indent="-323848" algn="l">
              <a:lnSpc>
                <a:spcPts val="4199"/>
              </a:lnSpc>
              <a:buFont typeface="Arial"/>
              <a:buChar char="•"/>
            </a:pPr>
            <a:r>
              <a:rPr lang="en-US" sz="2999">
                <a:solidFill>
                  <a:srgbClr val="000000"/>
                </a:solidFill>
                <a:latin typeface="Poppins"/>
                <a:ea typeface="Poppins"/>
                <a:cs typeface="Poppins"/>
                <a:sym typeface="Poppins"/>
              </a:rPr>
              <a:t>Collecte et stockage via ETL et data warehouse.</a:t>
            </a:r>
          </a:p>
          <a:p>
            <a:pPr marL="647695" lvl="1" indent="-323848" algn="l">
              <a:lnSpc>
                <a:spcPts val="4199"/>
              </a:lnSpc>
              <a:buFont typeface="Arial"/>
              <a:buChar char="•"/>
            </a:pPr>
            <a:r>
              <a:rPr lang="en-US" sz="2999">
                <a:solidFill>
                  <a:srgbClr val="000000"/>
                </a:solidFill>
                <a:latin typeface="Poppins"/>
                <a:ea typeface="Poppins"/>
                <a:cs typeface="Poppins"/>
                <a:sym typeface="Poppins"/>
              </a:rPr>
              <a:t>Visualisation des données sur un dashboard.</a:t>
            </a:r>
          </a:p>
          <a:p>
            <a:pPr marL="647695" lvl="1" indent="-323848" algn="l">
              <a:lnSpc>
                <a:spcPts val="4199"/>
              </a:lnSpc>
              <a:buFont typeface="Arial"/>
              <a:buChar char="•"/>
            </a:pPr>
            <a:r>
              <a:rPr lang="en-US" sz="2999">
                <a:solidFill>
                  <a:srgbClr val="000000"/>
                </a:solidFill>
                <a:latin typeface="Poppins"/>
                <a:ea typeface="Poppins"/>
                <a:cs typeface="Poppins"/>
                <a:sym typeface="Poppins"/>
              </a:rPr>
              <a:t>Analyse et validation des sources.</a:t>
            </a:r>
          </a:p>
        </p:txBody>
      </p:sp>
      <p:sp>
        <p:nvSpPr>
          <p:cNvPr id="9" name="TextBox 9"/>
          <p:cNvSpPr txBox="1"/>
          <p:nvPr/>
        </p:nvSpPr>
        <p:spPr>
          <a:xfrm>
            <a:off x="2410757" y="556577"/>
            <a:ext cx="1401404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Problématique et stratégie</a:t>
            </a:r>
          </a:p>
        </p:txBody>
      </p:sp>
      <p:sp>
        <p:nvSpPr>
          <p:cNvPr id="10" name="Freeform 10"/>
          <p:cNvSpPr/>
          <p:nvPr/>
        </p:nvSpPr>
        <p:spPr>
          <a:xfrm>
            <a:off x="1028700" y="385114"/>
            <a:ext cx="1098577" cy="1098577"/>
          </a:xfrm>
          <a:custGeom>
            <a:avLst/>
            <a:gdLst/>
            <a:ahLst/>
            <a:cxnLst/>
            <a:rect l="l" t="t" r="r" b="b"/>
            <a:pathLst>
              <a:path w="1098577" h="1098577">
                <a:moveTo>
                  <a:pt x="0" y="0"/>
                </a:moveTo>
                <a:lnTo>
                  <a:pt x="1098577" y="0"/>
                </a:lnTo>
                <a:lnTo>
                  <a:pt x="1098577" y="1098577"/>
                </a:lnTo>
                <a:lnTo>
                  <a:pt x="0" y="1098577"/>
                </a:lnTo>
                <a:lnTo>
                  <a:pt x="0" y="0"/>
                </a:lnTo>
                <a:close/>
              </a:path>
            </a:pathLst>
          </a:custGeom>
          <a:blipFill>
            <a:blip r:embed="rId3"/>
            <a:stretch>
              <a:fillRect/>
            </a:stretch>
          </a:blipFill>
        </p:spPr>
      </p:sp>
      <p:grpSp>
        <p:nvGrpSpPr>
          <p:cNvPr id="11" name="Group 11"/>
          <p:cNvGrpSpPr/>
          <p:nvPr/>
        </p:nvGrpSpPr>
        <p:grpSpPr>
          <a:xfrm>
            <a:off x="17259676" y="9258300"/>
            <a:ext cx="827951" cy="8279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824" y="3942150"/>
            <a:ext cx="2978375" cy="4463505"/>
          </a:xfrm>
          <a:custGeom>
            <a:avLst/>
            <a:gdLst/>
            <a:ahLst/>
            <a:cxnLst/>
            <a:rect l="l" t="t" r="r" b="b"/>
            <a:pathLst>
              <a:path w="2978375" h="4463505">
                <a:moveTo>
                  <a:pt x="0" y="0"/>
                </a:moveTo>
                <a:lnTo>
                  <a:pt x="2978375" y="0"/>
                </a:lnTo>
                <a:lnTo>
                  <a:pt x="2978375" y="4463505"/>
                </a:lnTo>
                <a:lnTo>
                  <a:pt x="0" y="4463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76909" y="3168718"/>
            <a:ext cx="2986572" cy="4475789"/>
          </a:xfrm>
          <a:custGeom>
            <a:avLst/>
            <a:gdLst/>
            <a:ahLst/>
            <a:cxnLst/>
            <a:rect l="l" t="t" r="r" b="b"/>
            <a:pathLst>
              <a:path w="2986572" h="4475789">
                <a:moveTo>
                  <a:pt x="0" y="0"/>
                </a:moveTo>
                <a:lnTo>
                  <a:pt x="2986572" y="0"/>
                </a:lnTo>
                <a:lnTo>
                  <a:pt x="2986572" y="4475789"/>
                </a:lnTo>
                <a:lnTo>
                  <a:pt x="0" y="4475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73081" y="4114266"/>
            <a:ext cx="2940848" cy="4407266"/>
          </a:xfrm>
          <a:custGeom>
            <a:avLst/>
            <a:gdLst/>
            <a:ahLst/>
            <a:cxnLst/>
            <a:rect l="l" t="t" r="r" b="b"/>
            <a:pathLst>
              <a:path w="2940848" h="4407266">
                <a:moveTo>
                  <a:pt x="0" y="0"/>
                </a:moveTo>
                <a:lnTo>
                  <a:pt x="2940848" y="0"/>
                </a:lnTo>
                <a:lnTo>
                  <a:pt x="2940848" y="4407266"/>
                </a:lnTo>
                <a:lnTo>
                  <a:pt x="0" y="4407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92191" y="4657115"/>
            <a:ext cx="1035914" cy="988827"/>
          </a:xfrm>
          <a:custGeom>
            <a:avLst/>
            <a:gdLst/>
            <a:ahLst/>
            <a:cxnLst/>
            <a:rect l="l" t="t" r="r" b="b"/>
            <a:pathLst>
              <a:path w="1035914" h="988827">
                <a:moveTo>
                  <a:pt x="0" y="0"/>
                </a:moveTo>
                <a:lnTo>
                  <a:pt x="1035913" y="0"/>
                </a:lnTo>
                <a:lnTo>
                  <a:pt x="1035913" y="988827"/>
                </a:lnTo>
                <a:lnTo>
                  <a:pt x="0" y="988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041599" y="3730315"/>
            <a:ext cx="1011367" cy="1011367"/>
          </a:xfrm>
          <a:custGeom>
            <a:avLst/>
            <a:gdLst/>
            <a:ahLst/>
            <a:cxnLst/>
            <a:rect l="l" t="t" r="r" b="b"/>
            <a:pathLst>
              <a:path w="1011367" h="1011367">
                <a:moveTo>
                  <a:pt x="0" y="0"/>
                </a:moveTo>
                <a:lnTo>
                  <a:pt x="1011368" y="0"/>
                </a:lnTo>
                <a:lnTo>
                  <a:pt x="1011368" y="1011367"/>
                </a:lnTo>
                <a:lnTo>
                  <a:pt x="0" y="10113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87672" y="4500253"/>
            <a:ext cx="1060462" cy="956344"/>
          </a:xfrm>
          <a:custGeom>
            <a:avLst/>
            <a:gdLst/>
            <a:ahLst/>
            <a:cxnLst/>
            <a:rect l="l" t="t" r="r" b="b"/>
            <a:pathLst>
              <a:path w="1060462" h="956344">
                <a:moveTo>
                  <a:pt x="0" y="0"/>
                </a:moveTo>
                <a:lnTo>
                  <a:pt x="1060462" y="0"/>
                </a:lnTo>
                <a:lnTo>
                  <a:pt x="1060462" y="956344"/>
                </a:lnTo>
                <a:lnTo>
                  <a:pt x="0" y="9563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1271154" y="3168718"/>
            <a:ext cx="2940848" cy="4407266"/>
          </a:xfrm>
          <a:custGeom>
            <a:avLst/>
            <a:gdLst/>
            <a:ahLst/>
            <a:cxnLst/>
            <a:rect l="l" t="t" r="r" b="b"/>
            <a:pathLst>
              <a:path w="2940848" h="4407266">
                <a:moveTo>
                  <a:pt x="0" y="0"/>
                </a:moveTo>
                <a:lnTo>
                  <a:pt x="2940849" y="0"/>
                </a:lnTo>
                <a:lnTo>
                  <a:pt x="2940849" y="4407266"/>
                </a:lnTo>
                <a:lnTo>
                  <a:pt x="0" y="4407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154505" y="3730315"/>
            <a:ext cx="1174148" cy="920105"/>
          </a:xfrm>
          <a:custGeom>
            <a:avLst/>
            <a:gdLst/>
            <a:ahLst/>
            <a:cxnLst/>
            <a:rect l="l" t="t" r="r" b="b"/>
            <a:pathLst>
              <a:path w="1174148" h="920105">
                <a:moveTo>
                  <a:pt x="0" y="0"/>
                </a:moveTo>
                <a:lnTo>
                  <a:pt x="1174148" y="0"/>
                </a:lnTo>
                <a:lnTo>
                  <a:pt x="1174148" y="920105"/>
                </a:lnTo>
                <a:lnTo>
                  <a:pt x="0" y="9201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4869228" y="3970269"/>
            <a:ext cx="2940848" cy="4407266"/>
          </a:xfrm>
          <a:custGeom>
            <a:avLst/>
            <a:gdLst/>
            <a:ahLst/>
            <a:cxnLst/>
            <a:rect l="l" t="t" r="r" b="b"/>
            <a:pathLst>
              <a:path w="2940848" h="4407266">
                <a:moveTo>
                  <a:pt x="0" y="0"/>
                </a:moveTo>
                <a:lnTo>
                  <a:pt x="2940848" y="0"/>
                </a:lnTo>
                <a:lnTo>
                  <a:pt x="2940848" y="4407266"/>
                </a:lnTo>
                <a:lnTo>
                  <a:pt x="0" y="4407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755053" y="4357412"/>
            <a:ext cx="1153141" cy="1153141"/>
          </a:xfrm>
          <a:custGeom>
            <a:avLst/>
            <a:gdLst/>
            <a:ahLst/>
            <a:cxnLst/>
            <a:rect l="l" t="t" r="r" b="b"/>
            <a:pathLst>
              <a:path w="1153141" h="1153141">
                <a:moveTo>
                  <a:pt x="0" y="0"/>
                </a:moveTo>
                <a:lnTo>
                  <a:pt x="1153141" y="0"/>
                </a:lnTo>
                <a:lnTo>
                  <a:pt x="1153141" y="1153140"/>
                </a:lnTo>
                <a:lnTo>
                  <a:pt x="0" y="11531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TextBox 12"/>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13" name="TextBox 13"/>
          <p:cNvSpPr txBox="1"/>
          <p:nvPr/>
        </p:nvSpPr>
        <p:spPr>
          <a:xfrm>
            <a:off x="2448134" y="366603"/>
            <a:ext cx="15680479" cy="138430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Opportunités et Besoins du Marché Marocain pour les Entreprises et Investisseurs dans le Cloud Computing :</a:t>
            </a:r>
          </a:p>
        </p:txBody>
      </p:sp>
      <p:sp>
        <p:nvSpPr>
          <p:cNvPr id="14" name="TextBox 14"/>
          <p:cNvSpPr txBox="1"/>
          <p:nvPr/>
        </p:nvSpPr>
        <p:spPr>
          <a:xfrm>
            <a:off x="2503424" y="2038671"/>
            <a:ext cx="13413447" cy="406147"/>
          </a:xfrm>
          <a:prstGeom prst="rect">
            <a:avLst/>
          </a:prstGeom>
        </p:spPr>
        <p:txBody>
          <a:bodyPr lIns="0" tIns="0" rIns="0" bIns="0" rtlCol="0" anchor="t">
            <a:spAutoFit/>
          </a:bodyPr>
          <a:lstStyle/>
          <a:p>
            <a:pPr algn="just">
              <a:lnSpc>
                <a:spcPts val="2937"/>
              </a:lnSpc>
            </a:pPr>
            <a:r>
              <a:rPr lang="en-US" sz="3300" b="1">
                <a:solidFill>
                  <a:srgbClr val="00B2FF"/>
                </a:solidFill>
                <a:latin typeface="Montserrat Bold"/>
                <a:ea typeface="Montserrat Bold"/>
                <a:cs typeface="Montserrat Bold"/>
                <a:sym typeface="Montserrat Bold"/>
              </a:rPr>
              <a:t>Besoins des Entreprises :</a:t>
            </a:r>
          </a:p>
        </p:txBody>
      </p:sp>
      <p:sp>
        <p:nvSpPr>
          <p:cNvPr id="15" name="TextBox 15"/>
          <p:cNvSpPr txBox="1"/>
          <p:nvPr/>
        </p:nvSpPr>
        <p:spPr>
          <a:xfrm>
            <a:off x="882107" y="6089191"/>
            <a:ext cx="2116341" cy="273268"/>
          </a:xfrm>
          <a:prstGeom prst="rect">
            <a:avLst/>
          </a:prstGeom>
        </p:spPr>
        <p:txBody>
          <a:bodyPr lIns="0" tIns="0" rIns="0" bIns="0" rtlCol="0" anchor="t">
            <a:spAutoFit/>
          </a:bodyPr>
          <a:lstStyle/>
          <a:p>
            <a:pPr algn="ctr">
              <a:lnSpc>
                <a:spcPts val="2263"/>
              </a:lnSpc>
            </a:pPr>
            <a:r>
              <a:rPr lang="en-US" sz="1616" b="1" spc="6">
                <a:solidFill>
                  <a:srgbClr val="3275C5"/>
                </a:solidFill>
                <a:latin typeface="Source Sans Pro Bold"/>
                <a:ea typeface="Source Sans Pro Bold"/>
                <a:cs typeface="Source Sans Pro Bold"/>
                <a:sym typeface="Source Sans Pro Bold"/>
              </a:rPr>
              <a:t>Réduction des coûts:</a:t>
            </a:r>
          </a:p>
        </p:txBody>
      </p:sp>
      <p:sp>
        <p:nvSpPr>
          <p:cNvPr id="16" name="TextBox 16"/>
          <p:cNvSpPr txBox="1"/>
          <p:nvPr/>
        </p:nvSpPr>
        <p:spPr>
          <a:xfrm>
            <a:off x="753852" y="6395086"/>
            <a:ext cx="2372850" cy="1702018"/>
          </a:xfrm>
          <a:prstGeom prst="rect">
            <a:avLst/>
          </a:prstGeom>
        </p:spPr>
        <p:txBody>
          <a:bodyPr lIns="0" tIns="0" rIns="0" bIns="0" rtlCol="0" anchor="t">
            <a:spAutoFit/>
          </a:bodyPr>
          <a:lstStyle/>
          <a:p>
            <a:pPr algn="ctr">
              <a:lnSpc>
                <a:spcPts val="2263"/>
              </a:lnSpc>
            </a:pPr>
            <a:r>
              <a:rPr lang="en-US" sz="1616" spc="6">
                <a:solidFill>
                  <a:srgbClr val="000000"/>
                </a:solidFill>
                <a:latin typeface="Source Sans Pro"/>
                <a:ea typeface="Source Sans Pro"/>
                <a:cs typeface="Source Sans Pro"/>
                <a:sym typeface="Source Sans Pro"/>
              </a:rPr>
              <a:t>Les PME marocaines cherchent des solutions cloud pour réduire leurs coûts IT de 30 à 50%, en externalisant les infrastructures.</a:t>
            </a:r>
          </a:p>
        </p:txBody>
      </p:sp>
      <p:sp>
        <p:nvSpPr>
          <p:cNvPr id="17" name="TextBox 17"/>
          <p:cNvSpPr txBox="1"/>
          <p:nvPr/>
        </p:nvSpPr>
        <p:spPr>
          <a:xfrm>
            <a:off x="4512025" y="5305676"/>
            <a:ext cx="2116341" cy="273268"/>
          </a:xfrm>
          <a:prstGeom prst="rect">
            <a:avLst/>
          </a:prstGeom>
        </p:spPr>
        <p:txBody>
          <a:bodyPr lIns="0" tIns="0" rIns="0" bIns="0" rtlCol="0" anchor="t">
            <a:spAutoFit/>
          </a:bodyPr>
          <a:lstStyle/>
          <a:p>
            <a:pPr algn="ctr">
              <a:lnSpc>
                <a:spcPts val="2263"/>
              </a:lnSpc>
            </a:pPr>
            <a:r>
              <a:rPr lang="en-US" sz="1616" b="1" spc="6">
                <a:solidFill>
                  <a:srgbClr val="3275C5"/>
                </a:solidFill>
                <a:latin typeface="Source Sans Pro Bold"/>
                <a:ea typeface="Source Sans Pro Bold"/>
                <a:cs typeface="Source Sans Pro Bold"/>
                <a:sym typeface="Source Sans Pro Bold"/>
              </a:rPr>
              <a:t>Flexibilité :</a:t>
            </a:r>
          </a:p>
        </p:txBody>
      </p:sp>
      <p:sp>
        <p:nvSpPr>
          <p:cNvPr id="18" name="TextBox 18"/>
          <p:cNvSpPr txBox="1"/>
          <p:nvPr/>
        </p:nvSpPr>
        <p:spPr>
          <a:xfrm>
            <a:off x="4383770" y="5617367"/>
            <a:ext cx="2372850" cy="1702018"/>
          </a:xfrm>
          <a:prstGeom prst="rect">
            <a:avLst/>
          </a:prstGeom>
        </p:spPr>
        <p:txBody>
          <a:bodyPr lIns="0" tIns="0" rIns="0" bIns="0" rtlCol="0" anchor="t">
            <a:spAutoFit/>
          </a:bodyPr>
          <a:lstStyle/>
          <a:p>
            <a:pPr algn="ctr">
              <a:lnSpc>
                <a:spcPts val="2263"/>
              </a:lnSpc>
            </a:pPr>
            <a:r>
              <a:rPr lang="en-US" sz="1616" spc="6">
                <a:solidFill>
                  <a:srgbClr val="000000"/>
                </a:solidFill>
                <a:latin typeface="Source Sans Pro"/>
                <a:ea typeface="Source Sans Pro"/>
                <a:cs typeface="Source Sans Pro"/>
                <a:sym typeface="Source Sans Pro"/>
              </a:rPr>
              <a:t>Le cloud facilite le télétravail avec accès à distance et collaboration en temps réel, essentiel pour la continuité des activités.</a:t>
            </a:r>
          </a:p>
        </p:txBody>
      </p:sp>
      <p:sp>
        <p:nvSpPr>
          <p:cNvPr id="19" name="TextBox 19"/>
          <p:cNvSpPr txBox="1"/>
          <p:nvPr/>
        </p:nvSpPr>
        <p:spPr>
          <a:xfrm>
            <a:off x="8109147" y="6211537"/>
            <a:ext cx="2116341" cy="273268"/>
          </a:xfrm>
          <a:prstGeom prst="rect">
            <a:avLst/>
          </a:prstGeom>
        </p:spPr>
        <p:txBody>
          <a:bodyPr lIns="0" tIns="0" rIns="0" bIns="0" rtlCol="0" anchor="t">
            <a:spAutoFit/>
          </a:bodyPr>
          <a:lstStyle/>
          <a:p>
            <a:pPr algn="ctr">
              <a:lnSpc>
                <a:spcPts val="2263"/>
              </a:lnSpc>
            </a:pPr>
            <a:r>
              <a:rPr lang="en-US" sz="1616" b="1" spc="6">
                <a:solidFill>
                  <a:srgbClr val="3275C5"/>
                </a:solidFill>
                <a:latin typeface="Source Sans Pro Bold"/>
                <a:ea typeface="Source Sans Pro Bold"/>
                <a:cs typeface="Source Sans Pro Bold"/>
                <a:sym typeface="Source Sans Pro Bold"/>
              </a:rPr>
              <a:t>Sécurité :</a:t>
            </a:r>
          </a:p>
        </p:txBody>
      </p:sp>
      <p:sp>
        <p:nvSpPr>
          <p:cNvPr id="20" name="TextBox 20"/>
          <p:cNvSpPr txBox="1"/>
          <p:nvPr/>
        </p:nvSpPr>
        <p:spPr>
          <a:xfrm>
            <a:off x="7980893" y="6523228"/>
            <a:ext cx="2372850" cy="1416268"/>
          </a:xfrm>
          <a:prstGeom prst="rect">
            <a:avLst/>
          </a:prstGeom>
        </p:spPr>
        <p:txBody>
          <a:bodyPr lIns="0" tIns="0" rIns="0" bIns="0" rtlCol="0" anchor="t">
            <a:spAutoFit/>
          </a:bodyPr>
          <a:lstStyle/>
          <a:p>
            <a:pPr algn="ctr">
              <a:lnSpc>
                <a:spcPts val="2263"/>
              </a:lnSpc>
            </a:pPr>
            <a:r>
              <a:rPr lang="en-US" sz="1616" spc="6">
                <a:solidFill>
                  <a:srgbClr val="000000"/>
                </a:solidFill>
                <a:latin typeface="Source Sans Pro"/>
                <a:ea typeface="Source Sans Pro"/>
                <a:cs typeface="Source Sans Pro"/>
                <a:sym typeface="Source Sans Pro"/>
              </a:rPr>
              <a:t>Face à une hausse des cyberattaques de 35%, les entreprises recherchent des solutions cloud sécurisées.</a:t>
            </a:r>
          </a:p>
        </p:txBody>
      </p:sp>
      <p:sp>
        <p:nvSpPr>
          <p:cNvPr id="21" name="TextBox 21"/>
          <p:cNvSpPr txBox="1"/>
          <p:nvPr/>
        </p:nvSpPr>
        <p:spPr>
          <a:xfrm>
            <a:off x="11704209" y="5246674"/>
            <a:ext cx="2116341" cy="273268"/>
          </a:xfrm>
          <a:prstGeom prst="rect">
            <a:avLst/>
          </a:prstGeom>
        </p:spPr>
        <p:txBody>
          <a:bodyPr lIns="0" tIns="0" rIns="0" bIns="0" rtlCol="0" anchor="t">
            <a:spAutoFit/>
          </a:bodyPr>
          <a:lstStyle/>
          <a:p>
            <a:pPr algn="ctr">
              <a:lnSpc>
                <a:spcPts val="2263"/>
              </a:lnSpc>
            </a:pPr>
            <a:r>
              <a:rPr lang="en-US" sz="1616" b="1" spc="6">
                <a:solidFill>
                  <a:srgbClr val="3275C5"/>
                </a:solidFill>
                <a:latin typeface="Source Sans Pro Bold"/>
                <a:ea typeface="Source Sans Pro Bold"/>
                <a:cs typeface="Source Sans Pro Bold"/>
                <a:sym typeface="Source Sans Pro Bold"/>
              </a:rPr>
              <a:t>Scalabilité : </a:t>
            </a:r>
          </a:p>
        </p:txBody>
      </p:sp>
      <p:sp>
        <p:nvSpPr>
          <p:cNvPr id="22" name="TextBox 22"/>
          <p:cNvSpPr txBox="1"/>
          <p:nvPr/>
        </p:nvSpPr>
        <p:spPr>
          <a:xfrm>
            <a:off x="11444355" y="5617367"/>
            <a:ext cx="2636048" cy="1702018"/>
          </a:xfrm>
          <a:prstGeom prst="rect">
            <a:avLst/>
          </a:prstGeom>
        </p:spPr>
        <p:txBody>
          <a:bodyPr lIns="0" tIns="0" rIns="0" bIns="0" rtlCol="0" anchor="t">
            <a:spAutoFit/>
          </a:bodyPr>
          <a:lstStyle/>
          <a:p>
            <a:pPr algn="ctr">
              <a:lnSpc>
                <a:spcPts val="2263"/>
              </a:lnSpc>
            </a:pPr>
            <a:r>
              <a:rPr lang="en-US" sz="1616" spc="6">
                <a:solidFill>
                  <a:srgbClr val="000000"/>
                </a:solidFill>
                <a:latin typeface="Source Sans Pro"/>
                <a:ea typeface="Source Sans Pro"/>
                <a:cs typeface="Source Sans Pro"/>
                <a:sym typeface="Source Sans Pro"/>
              </a:rPr>
              <a:t>Le cloud permet une adaptation rapide aux  demande, comme les pics saisonniers, sans investissements dans des infrastructures fixes.</a:t>
            </a:r>
          </a:p>
        </p:txBody>
      </p:sp>
      <p:sp>
        <p:nvSpPr>
          <p:cNvPr id="23" name="TextBox 23"/>
          <p:cNvSpPr txBox="1"/>
          <p:nvPr/>
        </p:nvSpPr>
        <p:spPr>
          <a:xfrm>
            <a:off x="14935176" y="6145327"/>
            <a:ext cx="2828001" cy="273268"/>
          </a:xfrm>
          <a:prstGeom prst="rect">
            <a:avLst/>
          </a:prstGeom>
        </p:spPr>
        <p:txBody>
          <a:bodyPr lIns="0" tIns="0" rIns="0" bIns="0" rtlCol="0" anchor="t">
            <a:spAutoFit/>
          </a:bodyPr>
          <a:lstStyle/>
          <a:p>
            <a:pPr algn="ctr">
              <a:lnSpc>
                <a:spcPts val="2263"/>
              </a:lnSpc>
            </a:pPr>
            <a:r>
              <a:rPr lang="en-US" sz="1616" b="1" spc="6">
                <a:solidFill>
                  <a:srgbClr val="3275C5"/>
                </a:solidFill>
                <a:latin typeface="Source Sans Pro Bold"/>
                <a:ea typeface="Source Sans Pro Bold"/>
                <a:cs typeface="Source Sans Pro Bold"/>
                <a:sym typeface="Source Sans Pro Bold"/>
              </a:rPr>
              <a:t>Souveraineté données : </a:t>
            </a:r>
          </a:p>
        </p:txBody>
      </p:sp>
      <p:sp>
        <p:nvSpPr>
          <p:cNvPr id="24" name="TextBox 24"/>
          <p:cNvSpPr txBox="1"/>
          <p:nvPr/>
        </p:nvSpPr>
        <p:spPr>
          <a:xfrm>
            <a:off x="15196057" y="6523228"/>
            <a:ext cx="2372850" cy="1130518"/>
          </a:xfrm>
          <a:prstGeom prst="rect">
            <a:avLst/>
          </a:prstGeom>
        </p:spPr>
        <p:txBody>
          <a:bodyPr lIns="0" tIns="0" rIns="0" bIns="0" rtlCol="0" anchor="t">
            <a:spAutoFit/>
          </a:bodyPr>
          <a:lstStyle/>
          <a:p>
            <a:pPr algn="ctr">
              <a:lnSpc>
                <a:spcPts val="2263"/>
              </a:lnSpc>
            </a:pPr>
            <a:r>
              <a:rPr lang="en-US" sz="1616" spc="6">
                <a:solidFill>
                  <a:srgbClr val="000000"/>
                </a:solidFill>
                <a:latin typeface="Source Sans Pro"/>
                <a:ea typeface="Source Sans Pro"/>
                <a:cs typeface="Source Sans Pro"/>
                <a:sym typeface="Source Sans Pro"/>
              </a:rPr>
              <a:t>Préférence pour les solutions locales pour mieux contrôler les données.</a:t>
            </a:r>
          </a:p>
        </p:txBody>
      </p:sp>
      <p:sp>
        <p:nvSpPr>
          <p:cNvPr id="25" name="Freeform 25"/>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16"/>
            <a:stretch>
              <a:fillRect/>
            </a:stretch>
          </a:blipFill>
        </p:spPr>
      </p:sp>
      <p:grpSp>
        <p:nvGrpSpPr>
          <p:cNvPr id="26" name="Group 26"/>
          <p:cNvGrpSpPr/>
          <p:nvPr/>
        </p:nvGrpSpPr>
        <p:grpSpPr>
          <a:xfrm>
            <a:off x="17259676" y="9258300"/>
            <a:ext cx="827951" cy="82795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676" y="678211"/>
            <a:ext cx="618461"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12</a:t>
            </a:r>
          </a:p>
        </p:txBody>
      </p:sp>
      <p:sp>
        <p:nvSpPr>
          <p:cNvPr id="3" name="TextBox 3"/>
          <p:cNvSpPr txBox="1"/>
          <p:nvPr/>
        </p:nvSpPr>
        <p:spPr>
          <a:xfrm>
            <a:off x="2197658" y="417402"/>
            <a:ext cx="15680479" cy="679450"/>
          </a:xfrm>
          <a:prstGeom prst="rect">
            <a:avLst/>
          </a:prstGeom>
        </p:spPr>
        <p:txBody>
          <a:bodyPr lIns="0" tIns="0" rIns="0" bIns="0" rtlCol="0" anchor="t">
            <a:spAutoFit/>
          </a:bodyPr>
          <a:lstStyle/>
          <a:p>
            <a:pPr algn="l">
              <a:lnSpc>
                <a:spcPts val="5599"/>
              </a:lnSpc>
            </a:pPr>
            <a:r>
              <a:rPr lang="en-US" sz="3999" b="1">
                <a:solidFill>
                  <a:srgbClr val="006CCD"/>
                </a:solidFill>
                <a:latin typeface="Open Sans Bold"/>
                <a:ea typeface="Open Sans Bold"/>
                <a:cs typeface="Open Sans Bold"/>
                <a:sym typeface="Open Sans Bold"/>
              </a:rPr>
              <a:t>Besions pour les Investisseurs :</a:t>
            </a:r>
          </a:p>
        </p:txBody>
      </p:sp>
      <p:sp>
        <p:nvSpPr>
          <p:cNvPr id="4" name="Freeform 4"/>
          <p:cNvSpPr/>
          <p:nvPr/>
        </p:nvSpPr>
        <p:spPr>
          <a:xfrm>
            <a:off x="6453337" y="3142727"/>
            <a:ext cx="4611146" cy="4611146"/>
          </a:xfrm>
          <a:custGeom>
            <a:avLst/>
            <a:gdLst/>
            <a:ahLst/>
            <a:cxnLst/>
            <a:rect l="l" t="t" r="r" b="b"/>
            <a:pathLst>
              <a:path w="4611146" h="4611146">
                <a:moveTo>
                  <a:pt x="0" y="0"/>
                </a:moveTo>
                <a:lnTo>
                  <a:pt x="4611146" y="0"/>
                </a:lnTo>
                <a:lnTo>
                  <a:pt x="4611146" y="4611146"/>
                </a:lnTo>
                <a:lnTo>
                  <a:pt x="0" y="4611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24687" y="2505075"/>
            <a:ext cx="4649135" cy="2638425"/>
          </a:xfrm>
          <a:prstGeom prst="rect">
            <a:avLst/>
          </a:prstGeom>
        </p:spPr>
        <p:txBody>
          <a:bodyPr lIns="0" tIns="0" rIns="0" bIns="0" rtlCol="0" anchor="t">
            <a:spAutoFit/>
          </a:bodyPr>
          <a:lstStyle/>
          <a:p>
            <a:pPr algn="l">
              <a:lnSpc>
                <a:spcPts val="4199"/>
              </a:lnSpc>
            </a:pPr>
            <a:r>
              <a:rPr lang="en-US" sz="2999" b="1" spc="11">
                <a:solidFill>
                  <a:srgbClr val="3275C5"/>
                </a:solidFill>
                <a:latin typeface="Source Sans Pro Bold"/>
                <a:ea typeface="Source Sans Pro Bold"/>
                <a:cs typeface="Source Sans Pro Bold"/>
                <a:sym typeface="Source Sans Pro Bold"/>
              </a:rPr>
              <a:t>Data centers locaux :</a:t>
            </a:r>
            <a:r>
              <a:rPr lang="en-US" sz="2999" spc="11">
                <a:solidFill>
                  <a:srgbClr val="3275C5"/>
                </a:solidFill>
                <a:latin typeface="Source Sans Pro"/>
                <a:ea typeface="Source Sans Pro"/>
                <a:cs typeface="Source Sans Pro"/>
                <a:sym typeface="Source Sans Pro"/>
              </a:rPr>
              <a:t> </a:t>
            </a:r>
            <a:r>
              <a:rPr lang="en-US" sz="2999" spc="11">
                <a:solidFill>
                  <a:srgbClr val="000000"/>
                </a:solidFill>
                <a:latin typeface="Source Sans Pro"/>
                <a:ea typeface="Source Sans Pro"/>
                <a:cs typeface="Source Sans Pro"/>
                <a:sym typeface="Source Sans Pro"/>
              </a:rPr>
              <a:t>Investir dans des centres locaux pour améliorer la vitesse et la sécurité des données.</a:t>
            </a:r>
          </a:p>
        </p:txBody>
      </p:sp>
      <p:sp>
        <p:nvSpPr>
          <p:cNvPr id="6" name="TextBox 6"/>
          <p:cNvSpPr txBox="1"/>
          <p:nvPr/>
        </p:nvSpPr>
        <p:spPr>
          <a:xfrm>
            <a:off x="1004220" y="6928942"/>
            <a:ext cx="5290070" cy="2638425"/>
          </a:xfrm>
          <a:prstGeom prst="rect">
            <a:avLst/>
          </a:prstGeom>
        </p:spPr>
        <p:txBody>
          <a:bodyPr lIns="0" tIns="0" rIns="0" bIns="0" rtlCol="0" anchor="t">
            <a:spAutoFit/>
          </a:bodyPr>
          <a:lstStyle/>
          <a:p>
            <a:pPr algn="l">
              <a:lnSpc>
                <a:spcPts val="4199"/>
              </a:lnSpc>
            </a:pPr>
            <a:r>
              <a:rPr lang="en-US" sz="2999" b="1" spc="11">
                <a:solidFill>
                  <a:srgbClr val="3275C5"/>
                </a:solidFill>
                <a:latin typeface="Source Sans Pro Bold"/>
                <a:ea typeface="Source Sans Pro Bold"/>
                <a:cs typeface="Source Sans Pro Bold"/>
                <a:sym typeface="Source Sans Pro Bold"/>
              </a:rPr>
              <a:t>Technologies avancées :</a:t>
            </a:r>
            <a:r>
              <a:rPr lang="en-US" sz="2999" spc="11">
                <a:solidFill>
                  <a:srgbClr val="3275C5"/>
                </a:solidFill>
                <a:latin typeface="Source Sans Pro"/>
                <a:ea typeface="Source Sans Pro"/>
                <a:cs typeface="Source Sans Pro"/>
                <a:sym typeface="Source Sans Pro"/>
              </a:rPr>
              <a:t> </a:t>
            </a:r>
            <a:r>
              <a:rPr lang="en-US" sz="2999" spc="11">
                <a:solidFill>
                  <a:srgbClr val="000000"/>
                </a:solidFill>
                <a:latin typeface="Source Sans Pro"/>
                <a:ea typeface="Source Sans Pro"/>
                <a:cs typeface="Source Sans Pro"/>
                <a:sym typeface="Source Sans Pro"/>
              </a:rPr>
              <a:t>L'IA, big data et IoT optimisent les processus, surtout dans des secteurs comme l'agriculture et la logistique.</a:t>
            </a:r>
          </a:p>
        </p:txBody>
      </p:sp>
      <p:sp>
        <p:nvSpPr>
          <p:cNvPr id="7" name="TextBox 7"/>
          <p:cNvSpPr txBox="1"/>
          <p:nvPr/>
        </p:nvSpPr>
        <p:spPr>
          <a:xfrm>
            <a:off x="12023279" y="2505075"/>
            <a:ext cx="4649135" cy="2638425"/>
          </a:xfrm>
          <a:prstGeom prst="rect">
            <a:avLst/>
          </a:prstGeom>
        </p:spPr>
        <p:txBody>
          <a:bodyPr lIns="0" tIns="0" rIns="0" bIns="0" rtlCol="0" anchor="t">
            <a:spAutoFit/>
          </a:bodyPr>
          <a:lstStyle/>
          <a:p>
            <a:pPr algn="l">
              <a:lnSpc>
                <a:spcPts val="4199"/>
              </a:lnSpc>
            </a:pPr>
            <a:r>
              <a:rPr lang="en-US" sz="2999" b="1" spc="11">
                <a:solidFill>
                  <a:srgbClr val="3275C5"/>
                </a:solidFill>
                <a:latin typeface="Source Sans Pro Bold"/>
                <a:ea typeface="Source Sans Pro Bold"/>
                <a:cs typeface="Source Sans Pro Bold"/>
                <a:sym typeface="Source Sans Pro Bold"/>
              </a:rPr>
              <a:t>Cloud hybride : </a:t>
            </a:r>
            <a:r>
              <a:rPr lang="en-US" sz="2999" spc="11">
                <a:solidFill>
                  <a:srgbClr val="000000"/>
                </a:solidFill>
                <a:latin typeface="Source Sans Pro"/>
                <a:ea typeface="Source Sans Pro"/>
                <a:cs typeface="Source Sans Pro"/>
                <a:sym typeface="Source Sans Pro"/>
              </a:rPr>
              <a:t>Opportunité de développer des solutions combinant cloud public et privé, avec 65% des entreprises intéressées.</a:t>
            </a:r>
          </a:p>
        </p:txBody>
      </p:sp>
      <p:sp>
        <p:nvSpPr>
          <p:cNvPr id="8" name="TextBox 8"/>
          <p:cNvSpPr txBox="1"/>
          <p:nvPr/>
        </p:nvSpPr>
        <p:spPr>
          <a:xfrm>
            <a:off x="12023279" y="6928942"/>
            <a:ext cx="5566437" cy="2638425"/>
          </a:xfrm>
          <a:prstGeom prst="rect">
            <a:avLst/>
          </a:prstGeom>
        </p:spPr>
        <p:txBody>
          <a:bodyPr lIns="0" tIns="0" rIns="0" bIns="0" rtlCol="0" anchor="t">
            <a:spAutoFit/>
          </a:bodyPr>
          <a:lstStyle/>
          <a:p>
            <a:pPr algn="l">
              <a:lnSpc>
                <a:spcPts val="4199"/>
              </a:lnSpc>
            </a:pPr>
            <a:r>
              <a:rPr lang="en-US" sz="2999" b="1" spc="11">
                <a:solidFill>
                  <a:srgbClr val="3275C5"/>
                </a:solidFill>
                <a:latin typeface="Source Sans Pro Bold"/>
                <a:ea typeface="Source Sans Pro Bold"/>
                <a:cs typeface="Source Sans Pro Bold"/>
                <a:sym typeface="Source Sans Pro Bold"/>
              </a:rPr>
              <a:t>Formation : </a:t>
            </a:r>
            <a:r>
              <a:rPr lang="en-US" sz="2999" spc="11">
                <a:solidFill>
                  <a:srgbClr val="000000"/>
                </a:solidFill>
                <a:latin typeface="Source Sans Pro"/>
                <a:ea typeface="Source Sans Pro"/>
                <a:cs typeface="Source Sans Pro"/>
                <a:sym typeface="Source Sans Pro"/>
              </a:rPr>
              <a:t>Proposer des programmes pour combler le manque de compétences en cloud computing et accompagner la transition numérique.</a:t>
            </a:r>
          </a:p>
        </p:txBody>
      </p:sp>
      <p:sp>
        <p:nvSpPr>
          <p:cNvPr id="9" name="Freeform 9"/>
          <p:cNvSpPr/>
          <p:nvPr/>
        </p:nvSpPr>
        <p:spPr>
          <a:xfrm>
            <a:off x="1028700" y="210616"/>
            <a:ext cx="1098577" cy="1098577"/>
          </a:xfrm>
          <a:custGeom>
            <a:avLst/>
            <a:gdLst/>
            <a:ahLst/>
            <a:cxnLst/>
            <a:rect l="l" t="t" r="r" b="b"/>
            <a:pathLst>
              <a:path w="1098577" h="1098577">
                <a:moveTo>
                  <a:pt x="0" y="0"/>
                </a:moveTo>
                <a:lnTo>
                  <a:pt x="1098577" y="0"/>
                </a:lnTo>
                <a:lnTo>
                  <a:pt x="1098577" y="1098578"/>
                </a:lnTo>
                <a:lnTo>
                  <a:pt x="0" y="1098578"/>
                </a:lnTo>
                <a:lnTo>
                  <a:pt x="0" y="0"/>
                </a:lnTo>
                <a:close/>
              </a:path>
            </a:pathLst>
          </a:custGeom>
          <a:blipFill>
            <a:blip r:embed="rId4"/>
            <a:stretch>
              <a:fillRect/>
            </a:stretch>
          </a:blipFill>
        </p:spPr>
      </p:sp>
      <p:grpSp>
        <p:nvGrpSpPr>
          <p:cNvPr id="10" name="Group 10"/>
          <p:cNvGrpSpPr/>
          <p:nvPr/>
        </p:nvGrpSpPr>
        <p:grpSpPr>
          <a:xfrm>
            <a:off x="17259676" y="9258300"/>
            <a:ext cx="827951" cy="8279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DE6"/>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r>
                <a:rPr lang="en-US" sz="1570" b="1">
                  <a:solidFill>
                    <a:srgbClr val="FFFFFF"/>
                  </a:solidFill>
                  <a:latin typeface="Poppins Medium"/>
                  <a:ea typeface="Poppins Medium"/>
                  <a:cs typeface="Poppins Medium"/>
                  <a:sym typeface="Poppins Medium"/>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2407</Words>
  <Application>Microsoft Office PowerPoint</Application>
  <PresentationFormat>Custom</PresentationFormat>
  <Paragraphs>412</Paragraphs>
  <Slides>39</Slides>
  <Notes>0</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39</vt:i4>
      </vt:variant>
    </vt:vector>
  </HeadingPairs>
  <TitlesOfParts>
    <vt:vector size="67" baseType="lpstr">
      <vt:lpstr>Oswald</vt:lpstr>
      <vt:lpstr>Source Sans Pro Bold</vt:lpstr>
      <vt:lpstr>Poppins Medium</vt:lpstr>
      <vt:lpstr>Source Sans Pro</vt:lpstr>
      <vt:lpstr>Aileron Bold</vt:lpstr>
      <vt:lpstr>Montserrat Bold</vt:lpstr>
      <vt:lpstr>Montserrat Semi-Bold</vt:lpstr>
      <vt:lpstr>Montserrat Ultra-Bold</vt:lpstr>
      <vt:lpstr>Inter</vt:lpstr>
      <vt:lpstr>Montserrat</vt:lpstr>
      <vt:lpstr>Arimo</vt:lpstr>
      <vt:lpstr>Open Sans</vt:lpstr>
      <vt:lpstr>Montserrat Medium</vt:lpstr>
      <vt:lpstr>Nunito Semi-Bold</vt:lpstr>
      <vt:lpstr>Calibri</vt:lpstr>
      <vt:lpstr>Futura</vt:lpstr>
      <vt:lpstr>Aileron</vt:lpstr>
      <vt:lpstr>Inter Bold</vt:lpstr>
      <vt:lpstr>Futura Ultra-Bold</vt:lpstr>
      <vt:lpstr>Inter Semi-Bold</vt:lpstr>
      <vt:lpstr>Poppins</vt:lpstr>
      <vt:lpstr>Open Sauce</vt:lpstr>
      <vt:lpstr>Inter Ultra-Bold</vt:lpstr>
      <vt:lpstr>Arial</vt:lpstr>
      <vt:lpstr>Open Sans Bold</vt:lpstr>
      <vt:lpstr>Open Sauce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Modern Startup Pitch Deck Presentation</dc:title>
  <cp:lastModifiedBy>dell</cp:lastModifiedBy>
  <cp:revision>2</cp:revision>
  <dcterms:created xsi:type="dcterms:W3CDTF">2006-08-16T00:00:00Z</dcterms:created>
  <dcterms:modified xsi:type="dcterms:W3CDTF">2025-03-12T14:40:40Z</dcterms:modified>
  <dc:identifier>DAGg51HDPQ0</dc:identifier>
</cp:coreProperties>
</file>